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7" r:id="rId6"/>
    <p:sldId id="260" r:id="rId7"/>
    <p:sldId id="261" r:id="rId8"/>
    <p:sldId id="268" r:id="rId9"/>
    <p:sldId id="262" r:id="rId10"/>
    <p:sldId id="263" r:id="rId11"/>
    <p:sldId id="264" r:id="rId12"/>
    <p:sldId id="269" r:id="rId13"/>
    <p:sldId id="265" r:id="rId14"/>
    <p:sldId id="266"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726"/>
  </p:normalViewPr>
  <p:slideViewPr>
    <p:cSldViewPr snapToGrid="0">
      <p:cViewPr varScale="1">
        <p:scale>
          <a:sx n="123" d="100"/>
          <a:sy n="123" d="100"/>
        </p:scale>
        <p:origin x="2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2T18:49:14.532"/>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99,'51'0,"-6"0,-23 0,6 0,-4 0,-1 0,-3 0,17 0,-3 0,10 0,-10 0,-4 0,0 0,4 0,-4 0,6 0,7 0,-5 0,5 0,-6-5,-1 3,0-3,0 5,0 0,0 0,-6 0,4 0,-10 0,4 0,-6 0,0 0,0 0,0 0,0-5,-6 4,5-4,-4 5,5 0,-6 0,5 0,-5 0,6-5,0 4,0-4,0 5,0 0,0-5,0 3,6-2,-4 4,4 0,0 0,-4 0,4 0,-6 0,0 0,0 0,6 0,-4-5,20 3,-12-3,8 5,-6 0,-10 0,4 0,-6 0,0 0,0 0,-6 0,5 0,-4 0,-1 0,5 0,-5 0,1 0,4 0,-10 0,9 0,1 0,2 0,4 0,-11 0,5 0,-4 0,5 0,0 0,-1 0,1 0,0 0,-5 0,4 0,-5 5,6-4,0 4,6-5,-4 0,4 0,0 0,-4 0,10 0,-10 0,10 0,-10 0,4 0,0 0,-4 0,4 0,0 0,-4 0,10 0,-10 0,4 0,-6 0,0 0,0 0,0 0,0 0,-6 0,5 0,-4 0,11 0,-10 0,9 0,-4 0,-5 0,9 0,-10 0,4 0,1 0,0 0,0 0,0 0,-5 0,3 0,-3 0,0 0,3 0,-8 0,8 0,1 0,2 0,-2 0,0 0,-5 0,6 0,-5 0,4 0,-5 0,1 0,8 0,-13 0,13 0,-14 0,10 0,-4 0,5 0,0 0,-6 0,5 0,-5 0,6 0,-5 0,4 0,-5 0,6 0,0 0,0 0,0 0,0 0,0 0,0 0,-6 0,5 0,-10 0,10 0,-5 0,0 0,3 0,-8 0,13 0,-12 0,8 0,-5 0,-4 0,10 0,-5 0,5 0,-5 0,-1 0,0 0,0 0,5 0,-5 0,4 0,-3 0,-1 0,4 0,-4 0,1 0,2 0,-2 0,-1 0,4 0,-5 0,1 0,4 0,-3 0,6 0,0 0,19-5,-19 4,18-4,-29 5,10 0,-5 0,5 0,-5-4,5 3,-10-4,8 5,-2 0,-1-4,4 3,-3-4,5 0,0 4,0-4,-6 0,-1 4,0-3,0 4,5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2T18:49:33.90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496 0,'-42'10,"7"6,24-5,-4 9,3-3,-25 37,20-18,-20 20,23-22,-1-15,-2 7,6-14,0 3,2 0,3-3,-5 3,-3-1,3-3,-4 3,1-4,3-5,-7 0,12 11,-7 5,6 9,-21 44,17-34,-17 43,27-46,-5 7,0-8,5 7,-4-5,5 5,0-7,0 1,0-8,0 6,0-12,0 6,0-13,0 5,0-5,0 1,0 4,0-10,0 10,0-5,0 6,0 0,0 0,0 6,5-4,-4 4,9-6,-4 0,0-6,4 5,-9-4,8-1,-8 5,4-10,-1 9,1-9,5 7,-5-3,-1 6,-4-1,0 9,0 0,0 7,0 0,0 1,0-1,0 0,0 7,-5-5,4 5,-11 1,5 1,0 0,-5 6,10-13,-3 5,5-7,0 7,0-11,0 10,0-12,0 13,0 2,0 0,0 6,0-6,0 8,0-1,0-7,0-1,5-8,-4-7,9 0,-8-13,7 5,-7-10,3 10,-1 0,-2-4,2 3,-4-6,5-3,0 8,8-8,-2-2,12 5,-10-7,20 17,-14-12,7 8,-11-10,-5 0,0 0,4 0,-3 0,3-1,-4 5,0-3,0 2,4 2,-3-4,4 8,-5-7,-4 3,7-1,-11-3,11 3,1-4,-2-4,7 3,-5-4,3 6,4-6,1 5,0-9,-6 9,5-9,-5 3,1 0,4-2,-10 2,9 1,-8-4,8 4,-3-5,0 4,3-3,-3 4,-1-5,5 5,-4-4,5 4,-6-5,5 0,-5 0,6 0,0 0,0 0,0 0,-5 0,3 5,-8-4,8 4,-3-5,-1 4,5-3,-10 4,10-5,-4 0,4 0,1 0,0 5,0-4,0 4,0-5,0 0,0 0,0 0,0 0,0 0,0 0,0 0,0 0,0 0,0 0,0 0,-1 0,1 0,0 0,7 0,-6 0,5 0,1 0,-6 0,5 0,-6 0,6 0,-4 0,4 0,0 0,2 0,6 0,0 0,0 0,1 0,-1 0,0 0,0 0,7 0,-11 0,10 0,-13 0,7 0,1 0,-8 0,0 0,-1 0,-5 0,6 0,-1 0,-5 0,6 0,-8 0,1 0,0 0,0 0,0 0,0 0,6 0,-4 0,10 0,-4 0,0 0,5 0,-6 0,7 0,1 0,-1 0,0 0,0 0,7 0,-5 0,5-6,-7 5,8-10,-6 9,5-9,-7 10,8-11,-7 11,7-11,-8 11,0-4,16-1,-12 0,12-1,-16-4,0 10,1-5,-1 1,-7 3,6-3,-12 0,12 4,-12-4,12-1,-12 5,6-4,-7 5,0-5,0 4,-6-4,5 0,-5 3,6-3,0 5,0-4,0 2,0-3,0 5,0 0,0 0,-5 0,3 0,-3 0,11 0,-4-5,10 4,-4-4,0 5,4 0,-4 0,0 0,4 0,-10 0,10-5,-10 3,4-3,-6 5,0-5,0 4,0-4,0 5,0 0,0-5,-6 4,5-4,-10 5,10 0,-5-5,1 4,4-4,-5 5,1 0,3 0,-8 0,8 0,-4 0,0 0,3-5,-9 0,4-5,0 0,-3-4,-1 4,-6-8,1 3,0 0,5 1,0-2,6 4,10-18,-7 20,6-13,-15 21,-1-2,-4-18,4 7,-7-14,2 14,1 5,-4-9,3 7,-4-12,0 1,0 0,0-19,0 10,0-11,0 6,0 1,0 0,0 0,0-1,0 7,0-4,0 4,0-6,0-1,0 7,0 2,0 6,0 5,0-4,0 10,0-13,0 7,0-9,0-2,0-2,0-14,0 6,0-13,0 6,0 0,0 1,0 1,0 5,0-6,-5 8,-2 0,-5-1,5 1,-3 6,9-4,-10 4,10-7,-4 7,5-4,0 10,0-11,0 6,0-8,0 1,0 0,0 0,0-8,0 6,0-5,0 13,-6-5,5 11,-5-10,6 10,-4 1,3 2,-9 4,9-5,-4 0,0 0,4 0,-4 0,5 5,0-4,0 10,0-9,0 5,0 0,0-4,0 2,0-5,0-30,5 17,-3-25,8 24,-8 0,3 6,-5 7,0 2,0 9,0-7,0-2,0 0,0-6,0 5,0 0,0 0,0 5,0 2,-4 0,-2-1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2T18:49:45.655"/>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192 0,'0'52,"0"0,0-29,0 12,0-17,0 15,0-15,0 11,0-1,0-5,0 6,0-1,0-5,0 12,5-5,-3 6,3-6,-5 4,0-10,0 4,0-6,0 0,0-6,0 5,0-4,0-1,0 5,0-5,0 6,0-5,0 4,0-10,0 9,0-4,0 0,0 4,0-9,-4 14,2-7,-2 8,4-4,-5 0,4 0,-9 0,9 0,-4 0,0 0,4-5,-4 3,5-9,0 10,-5-4,3 5,-3 0,1 0,-3 6,1-5,0 5,1-6,4 0,-9 0,9 0,-9 0,9 0,-4 0,5 0,-5 0,4 0,-9 0,8 0,-7 0,7-6,-3 5,5-10,-4 9,3-6,-4 2,5 3,0-3,0 1,0 3,0-3,0 5,0 0,0-6,0 0,0-2,0 1,5 4,-4-4,8-1,-4 1,5-4,-4 7,2-7,-2 3,7-4,-63 24,44-23,-50 18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2T18:49:49.867"/>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1 76,'51'0,"-11"0,-25 0,1 0,-1 0,7 0,-6 0,-1 0,0 0,1 0,0 0,4 0,-9 0,14 0,-7 0,8 0,-4 0,-5 0,4 5,-5-4,1 4,3-5,-8 0,7 0,-3 0,-1 0,3 4,3-2,-5 2,9-4,-8 0,4 5,1-4,0 4,-5-5,4 5,-10-4,9 4,-4-5,0 0,4 0,-3 5,5-4,-6 4,5-5,-10 0,10 0,0 0,-3 4,1-3,-4 4,-3-5,7 0,2 0,-4 4,3-3,-6 4,1-1,1-3,4 4,-9-5,14 4,-13-2,8 3,-6-5,2 0,3 0,-3 4,2-3,2 4,2-5,5 0,-6 0,1 4,0-2,-5 2,-2-4,0 0,-1 0,7 0,-1 0,2 0,0 0,0 0,6 0,-4 0,4 0,-11 0,-2 0,-1 0,1 0,11 0,-10 0,9 0,-8 0,5 0,0 0,-6 0,0 0,-2 0,1 0,10 0,4 0,-1 0,0 0,0 0,-4 0,4 0,-6 0,-5 0,3 0,-9 0,14 0,-1 0,4 0,1 0,-7 0,-1 0,1-4,0 2,-5-3,-2 5,0 0,0 0,0-4,5 3,-3-4,5 5,0-5,0 4,0-4,-1 5,-4-4,-2 3,0-4,5 0,3 4,9-4,-8 0,4 4,0-4,-4 5,4-5,-11 4,-2-4,-1 0,2 4,-1-8,4 8,-2-3,-1 4,4-4,-9 3,8-4,-62 1,30 3,-49-4,34 5,9 0,-8 0,-15 0,13 0,-19 0,20 0,4 0,-5 0,7 0,6 0,-5-10,9 8,-3-8,-9 10,10 0,-22 0,18 0,-11 0,7 0,-6 0,4 0,-4 0,0 0,4 0,-4 0,5 0,7 0,-5 0,10 0,-9 0,-1 0,-1 0,-11 0,9 0,-10 0,4 0,-7 0,1 0,6 0,2 0,6 0,0 0,0 0,0 0,-1 0,-5 0,4 0,-4 0,6 0,0 0,-7 0,11 0,-9 0,10 0,-5 0,0 0,0 0,0 0,0 0,-7 0,6 0,-6 0,7 0,0 0,0 0,0 0,0 0,0 0,5 0,2 0,-5 0,7 0,-12 0,14 0,-10 0,4 0,-5 0,0 0,0 0,0 0,0 0,-1 0,1 0,0 0,0 0,-6 0,4 0,-11 0,6 0,-1 0,1 0,7 0,5 0,2 0,0-5,0 0,0 0,-14 1,4-2,-15 5,4-10,6 10,-4-5,15 2,-8 3,16-4,-4 5,5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2T18:49:54.94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88 1,'5'61,"-1"-8,-4-25,0 2,0 6,0 8,0-6,0 12,0-5,0 8,5-8,-4 6,10-13,-10-1,5-3,-1-10,1 10,0-10,5 10,-10-4,10 0,-10 4,9-4,-9 0,10-2,-10-6,9 0,-4 0,5 0,-5 0,4 6,-9-4,10 10,-5-10,1 10,-2-4,-5 0,5 4,-4-10,5 4,-6-11,4-2,-3-1,-2-62,-1 28,-8-49,8 41,-2-3,4 12,0-11,0 13,0-5,0-6,0 4,0-10,0 4,0 0,0-5,0 11,0-4,0 11,0 2,0-7,0 4,0-17,0 5,0-6,0 0,0 0,0 6,0 1,0 7,0 5,0 2,0 0,0 0,0-6,0 1,0-2,0 5,0-4,0 10,0-9,0 5,0 0,-9-18,1 13,-2-10,1 15,3 5,1-5,-4 0,8-4,-8 4,8-4,-3 7,-1-8,4 5,-3 64,4-27,0 59,0-38,5-5,-4 13,10 17,-9-9,4 16,0-22,-5-1,5 1,-6-1,0 0,0 1,0-1,0-7,6 6,-5-6,5 8,-6-8,0 6,0-14,0 14,0-6,0 0,6 6,-5-13,5 5,-6-7,0-6,0 5,0-5,0-1,0 6,0-5,0 6,0 0,0 0,0-6,0-2,0-6,0-5,0 9,0-1,0 11,0 0,0 7,0 3,0 6,0 0,0-6,0-3,0-7,0-6,0 8,0-14,0 8,0-15,0 3,0-3,0-1,0 4,0-9,0 8,-21-13,12 3,-17-9,12-9,3 2,-3-7,4 4,0 0,-1-4,1 2,0-2,0-6,4 7,-4-12,4 14,0-10,-3 10,8-10,-8 9,8-8,-3 3,-1 0,4-4,-3 5,-1-1,4 1,-8 2,8-2,-3 1,4-9,0 12,0-8,0 5,0 0,0-5,0 5,0-5,0 9,0-9,0 5,0-1,0-8,0 11,0-6,0 3,0 5,0-9,0 1,0-3,0-3,0 3,0-7,0 0,0-1,0 1,0 7,0 0,0 5,0 2,10 65,-1-17,9 52,-5-32,0-1,6 24,-5-18,5 11,-6-19,-7-18,6 10,-6-19,0 6,4-13,-9-1,3 0,0 0,-9 37,7-33,-9 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2T19:08:04.209"/>
    </inkml:context>
    <inkml:brush xml:id="br0">
      <inkml:brushProperty name="width" value="0.3" units="cm"/>
      <inkml:brushProperty name="height" value="0.6" units="cm"/>
      <inkml:brushProperty name="color" value="#00FDFF"/>
      <inkml:brushProperty name="tip" value="rectangle"/>
      <inkml:brushProperty name="rasterOp" value="maskPen"/>
    </inkml:brush>
  </inkml:definitions>
  <inkml:trace contextRef="#ctx0" brushRef="#br0">436 102,'44'0,"-9"0,-15 0,-3 0,0 0,10 0,-9 0,10 0,16 0,-10 0,18 0,-16 0,0 0,0 0,0 0,8-6,-6 5,5-5,-7 0,0 5,0-4,0-1,0 5,1-4,22-1,-17 5,25-5,-30 1,14 4,2-5,2 6,6-6,-9 5,1-5,7 0,-12 4,10-4,-20 6,13 0,-13-6,5 5,-7-5,8 6,-6 0,5 0,-7 0,0 0,0 0,0 0,0 0,0 0,0 0,1 0,-8 0,6 0,-5 0,-1 0,6 0,-5 0,6 0,0 0,0 0,0 0,-6 0,4 0,-4 0,6 0,-6 0,5 0,-6 0,7 0,8 0,-6 0,5 0,-7 0,0 0,0 0,0 0,0 0,-6 0,5 0,-5 0,6 0,0 0,0 0,0 0,-6 0,4 0,-10 0,4 0,-6 0,0 0,0 0,0 0,0 0,0 0,0 0,0 0,-1 0,8 0,-6 0,5 0,-6 0,7 6,-6-5,12 5,-12-6,5 0,1 0,-6 0,5 0,1 0,-6 0,5 0,-6 0,0 0,0 0,-5 0,3 0,-8 0,8 0,-3 0,5 0,0 0,0 0,0 0,0 0,0 0,0 0,-1 0,1 0,0 0,0 0,0 0,0 0,0 0,0 0,-5 0,3 0,-8 0,7 0,-4 0,0 0,9 0,-7 0,16 0,-10 0,31 0,-16 0,7 0,-14 0,-20 0,4 0,4 0,-7 0,10 0,-11 0,8 0,-4 0,0 0,-1 16,-9-4,-1 11,-4-5,5-7,-4 9,3-4,1 6,-4 0,4 0,0 0,-4 0,4 0,0 0,-4 0,4 6,-5-4,0 4,0-6,0 0,0 0,0 0,4-6,-2 5,2-10,-4 10,0 0,0 2,0 3,0-4,0-5,0 3,0-3,0 5,0 0,0 0,0 0,0 6,0-4,0 4,0-6,0 0,0 0,0 0,0-6,0 5,0-10,0 14,0-12,0 6,0-4,0 2,0 5,0 0,0 0,0 0,0 0,0 0,0 0,0 6,0-5,0 6,0-7,0 6,0-5,0 6,-5-1,3-5,-3 6,5-7,-6 6,5-5,-9 6,8-8,-2 1,-1 0,3 7,-8-6,9 5,-4 1,0 0,4 7,-10-6,10 5,-9-5,8 6,-8-7,9 6,-4-5,0 0,3-2,-2-6,4 6,-5-5,3 6,-3-7,5 0,0 0,0-1,0 1,0 0,-5 0,4 0,-4 0,0 0,4 0,-4 0,0 0,4 0,-4 0,0 0,4 0,-9 0,9 0,-9 0,9 0,-9 0,4-6,0 5,-3-5,7 1,-8 4,9-10,-8 9,8-5,-8-4,8 16,-3-13,4 10,0-8,0-2,0 1,0 5,-9-6,-3 0,1 1,-13 16,20-11,-15 10,18-20,-8 0,-9-5,5 0,-14-1,10-2,-11 8,4-9,-9 9,10-8,2 7,5-8,2 3,-2-4,-4 0,-2 0,0 0,0 5,0-3,5 2,2-4,0 0,0 0,-5 5,0-4,-8 9,5-4,-12 1,-2 3,-1-8,-6 3,8 1,0-5,6 4,2-5,5 0,1 0,0 0,6 0,-5 0,9 0,-8 0,-2 0,4 0,-7 0,9 0,-7 0,1 0,0 0,0 0,0 0,0 0,0 0,5 0,-4 0,10 5,-10-4,0 3,3-4,-7 0,13 5,-8-4,3 3,-5-4,-7 6,6-5,-12 4,11-5,-10 0,10 0,-4 0,6 5,5-4,1 4,2-5,-2 0,-5 0,-6 0,-3 6,-7-5,1 4,0 1,0-5,6 9,-5-9,5 4,-6 1,6-5,-5 10,5-10,0 4,-4 1,4-5,-6 4,-1 1,7-5,-4 4,10 0,-11-3,12 2,-12-4,11 0,-10 0,4 0,-6 0,-1 0,1 0,0 0,0 0,0 0,-1 0,1 0,0 0,0 0,-1 0,1 0,0 0,0 0,-1 0,1 0,0 0,6 0,-5 0,12 0,-12 0,11 0,-18 0,11 0,-13 0,8 0,0 0,-1 0,1 0,0 0,6 0,-5 0,12 0,-6-4,1 2,4-3,-10 5,10-5,-4 4,-1-4,6 5,-6 0,1-5,-2 3,-6-3,-1 5,1 0,0-5,0 3,6-3,-5 5,5-6,-6 5,0-4,6 5,-5-6,5 5,0-9,-5 8,12-3,-6 5,7 0,0 0,0 0,0 0,-6 0,4 0,-4 0,6 0,-1 0,-5 0,4 0,-14 0,7 0,3 0,1 0,10 0,1 0,-4 0,9 0,-3-12,8-10,2-5,4-4,-16-47,12 29,-12-46,9 34,6-2,-6-8,7 8,0 2,0 9,0 13,-4 3,2 14,-3 5,5 2,0-5,0-4,0-11,0-16,0 11,0-19,0 21,0-6,0 8,0 6,0 1,0 7,0-6,0 4,0-10,0 10,0-11,0 12,-5-12,4 11,-11-18,11 11,-5-38,6 12,0-16,0 13,0 7,0 8,0 1,0 14,0 2,0 11,0 2,0-9,0-2,0-12,0 2,0-8,0 6,0-13,0 13,0-5,0 13,0-5,0 11,0-10,0 4,0-7,0 1,0 0,0 0,0 6,0 1,0 7,0 6,0 0,-4 2,-1-1,-1-3,2-9,4 6,0-8,0-19,0 25,0-24,0 36,4 0,30 7,-12 4,37 0,-27-5,18 3,11-9,-4 4,4 0,-10 1,-13 6,5 0,-7 0,0 0,0 0,0 0,-6 0,5 0,-12 0,12 0,-12 0,5 0,-6 0,7 0,-6 0,5 0,-6 0,7 0,-6 0,5 0,1 0,-6 0,12 0,-12 0,5 0,-6 0,0 0,0 0,0 0,0 0,0 0,0 0,-5 0,9 0,-13 0,20 0,-14 0,9 0,-6 0,0 0,0 0,6 0,-5 0,6 0,-7 0,0 0,-1 0,8 0,-6 0,5 0,1 0,-6 0,12 0,-12-5,12 4,-5-4,6 0,0 4,0-10,7 3,-5 2,13-6,-13 10,12-9,-5 9,8-4,-1 0,1 5,-1-5,9 6,2 0,-1 0,7 0,-14 0,14 0,-15 0,7 0,-9 0,1 0,-8 0,6 0,-14 0,7 0,-8 0,0 0,-6 0,-2 0,0 0,-4 0,10 0,-4 0,6 0,0 0,8 0,-6 0,12 0,-5 0,8 0,-1 0,1 0,-1 0,1 0,-1 0,1 0,-1 0,-7 0,6 0,-6 6,8 1,-1 6,-7 0,6 6,3 0,-7 0,5-1,-16-6,-6-1,-2 1,1-1,-6 0,5 1,1-1,-6 0,0 0,-2 0,-5-1,1 1,-2-1,0-4,-3 3,7 1,-8 1,4 3,-5-4,-1 0,6 9,-4-6,4 6,-4-3,-1-5,-4 10,2-10,-6 4,6-1,-7 2,8-1,-8 3,7-7,-2 9,5-4,0 6,-5 6,4-4,-5-1,1-3,-1-3,0 5,-4 0,4 0,-5 6,0 2,0 6,0 0,0 0,0 0,0-6,0-2,0-6,0-5,0-2,0 5,0-3,0 10,0-5,0 0,0 0,0-6,0-1,0 0,0 0,0 5,0 1,0 6,0 2,0 7,0 8,0-6,0 5,0-7,0-6,0-2,0-11,0-2,0-1,-5 1,4 12,-9 9,9 9,-11 8,11-1,-11-6,11-3,-5-13,6-2,-4-6,2-6,-3 0,0 3,4 5,-9 10,3 10,-6-6,6 12,-4-12,4 6,1-15,-5 0,10-13,-4 0,5-2,-4 9,3 6,-3 0,4 0,0-7,0 8,0-11,-10 6,-2-15,-10 6,-7-3,6 3,-6 0,1-3,4 3,-4-5,-1 6,6-5,-12 5,11-5,-10-1,10 1,-11-1,5 1,1-5,-6 3,11-3,-4-1,6 4,0-9,0 4,-1 0,1-4,0 4,0 0,0-4,-6 4,-2-5,0 5,-5-4,11 4,-10-5,10 0,-11 0,12 0,-12 0,-2 0,-8 0,-1 0,3 0,-1 0,6 0,-5 0,6 0,1 0,0 0,6 0,-5 0,12 0,-6 0,7 0,0 0,5 0,-3 0,-3 0,-1 0,-11 0,5 0,-6 0,0 0,0 0,-8 0,6 0,-13 0,6 0,0 0,-6 0,13 0,0 0,4 0,10 0,-11 0,12 0,-6 0,7 0,0 0,-6 0,4 0,1 0,2 0,10 0,-9 0,-1 0,4 0,-8 0,8 0,-5 0,5 0,-4 5,5-4,-6 4,0 0,-7-4,-1 9,-6-8,-8 3,6 0,1-3,3 3,10 0,-5-4,7 4,-6-5,-2 5,0-3,-5 3,5-5,-6 0,0 5,0-3,0 3,-1-5,7 5,-4-4,-4 10,0-10,-5 10,7-9,-1 8,1-8,0 8,6-8,-5 3,5 0,-6-3,6 3,-4-5,4 0,-7 0,1 0,0 0,0 0,6 0,-5 0,5 0,0 0,-4 0,10 0,-4 0,5 0,1 0,6 0,-5 0,4 0,0 0,-3 0,3 0,0 0,-4 0,5 0,-1 5,-4-4,10 3,-10 1,4-4,0 4,-8-5,13 0,-8 0,5 0,4 0,-9 0,4 0,0 0,-3 0,7 0,-6-4,-3-2,3-9,-7 2,8-3,0 6,2-1,5 1,0 0,-5-10,3 7,2-12,0 8,5 1,-1 0,-3 2,3-2,0-11,2-2,4-15,0-1,0-8,0 1,-6-1,5 8,-5 1,6 14,0 2,0 11,-5 2,4-5,-3 2,4-9,0-1,0-2,0-6,0 6,0 1,0 7,0 0,0 5,0-3,0 3,0-11,0-10,0 0,0-12,0 4,0 1,0 1,0 14,0 2,0 11,0 2,0 1,0-7,0-1,0-10,0 2,0-14,0-1,0-8,0-8,0 14,0-12,0 21,0-6,0 14,0-4,0 4,0 0,0 1,0 1,0-2,0 0,0-4,0 10,0-11,0 12,0-12,0 5,0 0,0-5,0 5,0 0,0-4,0 15,0-8,0 16,0-4,0 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E01B8-A5D5-B2A6-9AA1-E4240D83649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90D2EAA-DB77-933D-51A7-5A10087EAD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CC2817C-A8C1-EAD4-21DF-871756A59F27}"/>
              </a:ext>
            </a:extLst>
          </p:cNvPr>
          <p:cNvSpPr>
            <a:spLocks noGrp="1"/>
          </p:cNvSpPr>
          <p:nvPr>
            <p:ph type="dt" sz="half" idx="10"/>
          </p:nvPr>
        </p:nvSpPr>
        <p:spPr/>
        <p:txBody>
          <a:bodyPr/>
          <a:lstStyle/>
          <a:p>
            <a:fld id="{EE9BABCC-753A-0046-BBE9-AC4EADA3681B}" type="datetimeFigureOut">
              <a:rPr lang="en-US" smtClean="0"/>
              <a:t>10/2/23</a:t>
            </a:fld>
            <a:endParaRPr lang="en-US"/>
          </a:p>
        </p:txBody>
      </p:sp>
      <p:sp>
        <p:nvSpPr>
          <p:cNvPr id="5" name="Footer Placeholder 4">
            <a:extLst>
              <a:ext uri="{FF2B5EF4-FFF2-40B4-BE49-F238E27FC236}">
                <a16:creationId xmlns:a16="http://schemas.microsoft.com/office/drawing/2014/main" id="{54EBCFAF-0F6B-4031-12C2-FCAFF075C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71244-0692-F1D5-077C-4205B561ECB8}"/>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2402223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08DF2-A5E1-4C44-2453-943A4F03C4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222BA6C-40E2-9C64-97C3-49AF0BE3721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4B37C-B65D-4A36-B07E-55D08AEA7694}"/>
              </a:ext>
            </a:extLst>
          </p:cNvPr>
          <p:cNvSpPr>
            <a:spLocks noGrp="1"/>
          </p:cNvSpPr>
          <p:nvPr>
            <p:ph type="dt" sz="half" idx="10"/>
          </p:nvPr>
        </p:nvSpPr>
        <p:spPr/>
        <p:txBody>
          <a:bodyPr/>
          <a:lstStyle/>
          <a:p>
            <a:fld id="{EE9BABCC-753A-0046-BBE9-AC4EADA3681B}" type="datetimeFigureOut">
              <a:rPr lang="en-US" smtClean="0"/>
              <a:t>10/2/23</a:t>
            </a:fld>
            <a:endParaRPr lang="en-US"/>
          </a:p>
        </p:txBody>
      </p:sp>
      <p:sp>
        <p:nvSpPr>
          <p:cNvPr id="5" name="Footer Placeholder 4">
            <a:extLst>
              <a:ext uri="{FF2B5EF4-FFF2-40B4-BE49-F238E27FC236}">
                <a16:creationId xmlns:a16="http://schemas.microsoft.com/office/drawing/2014/main" id="{FEF0C0D6-7D59-F782-5FC0-27E55AB05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7736B-FBDF-B419-2027-9D026B47ED0B}"/>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2830828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5652DA-766B-BBA8-1353-32A0EE75E20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2613E2-E8C0-1D7B-3051-95C5B429362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4BCB92E-0490-7C2C-56DC-61C2BA7A615C}"/>
              </a:ext>
            </a:extLst>
          </p:cNvPr>
          <p:cNvSpPr>
            <a:spLocks noGrp="1"/>
          </p:cNvSpPr>
          <p:nvPr>
            <p:ph type="dt" sz="half" idx="10"/>
          </p:nvPr>
        </p:nvSpPr>
        <p:spPr/>
        <p:txBody>
          <a:bodyPr/>
          <a:lstStyle/>
          <a:p>
            <a:fld id="{EE9BABCC-753A-0046-BBE9-AC4EADA3681B}" type="datetimeFigureOut">
              <a:rPr lang="en-US" smtClean="0"/>
              <a:t>10/2/23</a:t>
            </a:fld>
            <a:endParaRPr lang="en-US"/>
          </a:p>
        </p:txBody>
      </p:sp>
      <p:sp>
        <p:nvSpPr>
          <p:cNvPr id="5" name="Footer Placeholder 4">
            <a:extLst>
              <a:ext uri="{FF2B5EF4-FFF2-40B4-BE49-F238E27FC236}">
                <a16:creationId xmlns:a16="http://schemas.microsoft.com/office/drawing/2014/main" id="{E6848BC4-ED51-9B9F-033A-900CA77A2E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D2EA4-0C10-A65F-6214-D5A4D929142D}"/>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1575314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EA870-6F45-018F-9561-A07F302AA45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4E18DCD-CCA9-A5B5-4443-8D290B0C037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64E92F6-4A60-6148-6468-4FEF9950121E}"/>
              </a:ext>
            </a:extLst>
          </p:cNvPr>
          <p:cNvSpPr>
            <a:spLocks noGrp="1"/>
          </p:cNvSpPr>
          <p:nvPr>
            <p:ph type="dt" sz="half" idx="10"/>
          </p:nvPr>
        </p:nvSpPr>
        <p:spPr/>
        <p:txBody>
          <a:bodyPr/>
          <a:lstStyle/>
          <a:p>
            <a:fld id="{EE9BABCC-753A-0046-BBE9-AC4EADA3681B}" type="datetimeFigureOut">
              <a:rPr lang="en-US" smtClean="0"/>
              <a:t>10/2/23</a:t>
            </a:fld>
            <a:endParaRPr lang="en-US"/>
          </a:p>
        </p:txBody>
      </p:sp>
      <p:sp>
        <p:nvSpPr>
          <p:cNvPr id="5" name="Footer Placeholder 4">
            <a:extLst>
              <a:ext uri="{FF2B5EF4-FFF2-40B4-BE49-F238E27FC236}">
                <a16:creationId xmlns:a16="http://schemas.microsoft.com/office/drawing/2014/main" id="{1389AEB8-53E2-8A3D-18ED-D2B7C089D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99714-8893-F01E-BB82-E8E857234B5F}"/>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1640473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E28A-E9DA-CC93-DFE7-543EA6E3FE7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70870CB-3DCC-D8C2-156D-0A07C4F7B7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301F7B7-C1AA-9BA5-04E9-76AED03F09ED}"/>
              </a:ext>
            </a:extLst>
          </p:cNvPr>
          <p:cNvSpPr>
            <a:spLocks noGrp="1"/>
          </p:cNvSpPr>
          <p:nvPr>
            <p:ph type="dt" sz="half" idx="10"/>
          </p:nvPr>
        </p:nvSpPr>
        <p:spPr/>
        <p:txBody>
          <a:bodyPr/>
          <a:lstStyle/>
          <a:p>
            <a:fld id="{EE9BABCC-753A-0046-BBE9-AC4EADA3681B}" type="datetimeFigureOut">
              <a:rPr lang="en-US" smtClean="0"/>
              <a:t>10/2/23</a:t>
            </a:fld>
            <a:endParaRPr lang="en-US"/>
          </a:p>
        </p:txBody>
      </p:sp>
      <p:sp>
        <p:nvSpPr>
          <p:cNvPr id="5" name="Footer Placeholder 4">
            <a:extLst>
              <a:ext uri="{FF2B5EF4-FFF2-40B4-BE49-F238E27FC236}">
                <a16:creationId xmlns:a16="http://schemas.microsoft.com/office/drawing/2014/main" id="{3C16B0CB-7848-D62D-F7C5-F68B2643E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FAED71-E9AF-EE3C-8332-7B12036E2D9D}"/>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554466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3DD9C-A0E9-C820-0079-7BC7F201101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D57AF3D-746A-8011-9905-3A25DA0FF6E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301AD48-A4B5-C652-C318-A4A71026397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672354D-A852-055B-246E-1C7AADE0C7BB}"/>
              </a:ext>
            </a:extLst>
          </p:cNvPr>
          <p:cNvSpPr>
            <a:spLocks noGrp="1"/>
          </p:cNvSpPr>
          <p:nvPr>
            <p:ph type="dt" sz="half" idx="10"/>
          </p:nvPr>
        </p:nvSpPr>
        <p:spPr/>
        <p:txBody>
          <a:bodyPr/>
          <a:lstStyle/>
          <a:p>
            <a:fld id="{EE9BABCC-753A-0046-BBE9-AC4EADA3681B}" type="datetimeFigureOut">
              <a:rPr lang="en-US" smtClean="0"/>
              <a:t>10/2/23</a:t>
            </a:fld>
            <a:endParaRPr lang="en-US"/>
          </a:p>
        </p:txBody>
      </p:sp>
      <p:sp>
        <p:nvSpPr>
          <p:cNvPr id="6" name="Footer Placeholder 5">
            <a:extLst>
              <a:ext uri="{FF2B5EF4-FFF2-40B4-BE49-F238E27FC236}">
                <a16:creationId xmlns:a16="http://schemas.microsoft.com/office/drawing/2014/main" id="{A458A7B7-BC24-5945-1180-A400B05674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E295B2-96D0-E66B-2BDE-D94020B9EC40}"/>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3911285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14F4-A3F9-0EF2-5E6B-BB09988AF7A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A0D876-0DEE-76DC-9A15-352C5AC553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9661075-C0BB-B566-E28B-449258E92D4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84B631A-32BD-6A1D-1ECA-207747DA35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97DCF43-B9E4-405E-051C-0E32218D935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AFBF704-189F-DB4C-8BA4-978F8DD630FA}"/>
              </a:ext>
            </a:extLst>
          </p:cNvPr>
          <p:cNvSpPr>
            <a:spLocks noGrp="1"/>
          </p:cNvSpPr>
          <p:nvPr>
            <p:ph type="dt" sz="half" idx="10"/>
          </p:nvPr>
        </p:nvSpPr>
        <p:spPr/>
        <p:txBody>
          <a:bodyPr/>
          <a:lstStyle/>
          <a:p>
            <a:fld id="{EE9BABCC-753A-0046-BBE9-AC4EADA3681B}" type="datetimeFigureOut">
              <a:rPr lang="en-US" smtClean="0"/>
              <a:t>10/2/23</a:t>
            </a:fld>
            <a:endParaRPr lang="en-US"/>
          </a:p>
        </p:txBody>
      </p:sp>
      <p:sp>
        <p:nvSpPr>
          <p:cNvPr id="8" name="Footer Placeholder 7">
            <a:extLst>
              <a:ext uri="{FF2B5EF4-FFF2-40B4-BE49-F238E27FC236}">
                <a16:creationId xmlns:a16="http://schemas.microsoft.com/office/drawing/2014/main" id="{9239AD58-43FB-1642-CF1B-87D8046C71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ACD115-6E93-19DB-2F5E-58AA63603729}"/>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4083635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D0D6-3C11-106F-A689-5A1F87F82CC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F784DD5-2B35-C026-46DA-8C73F66AC48F}"/>
              </a:ext>
            </a:extLst>
          </p:cNvPr>
          <p:cNvSpPr>
            <a:spLocks noGrp="1"/>
          </p:cNvSpPr>
          <p:nvPr>
            <p:ph type="dt" sz="half" idx="10"/>
          </p:nvPr>
        </p:nvSpPr>
        <p:spPr/>
        <p:txBody>
          <a:bodyPr/>
          <a:lstStyle/>
          <a:p>
            <a:fld id="{EE9BABCC-753A-0046-BBE9-AC4EADA3681B}" type="datetimeFigureOut">
              <a:rPr lang="en-US" smtClean="0"/>
              <a:t>10/2/23</a:t>
            </a:fld>
            <a:endParaRPr lang="en-US"/>
          </a:p>
        </p:txBody>
      </p:sp>
      <p:sp>
        <p:nvSpPr>
          <p:cNvPr id="4" name="Footer Placeholder 3">
            <a:extLst>
              <a:ext uri="{FF2B5EF4-FFF2-40B4-BE49-F238E27FC236}">
                <a16:creationId xmlns:a16="http://schemas.microsoft.com/office/drawing/2014/main" id="{0C7514A5-37F7-4806-6270-B59C0C9B87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3C4D78-DD77-0C0B-8A66-35B2E015DBEC}"/>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549148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2C4EC4-5C2E-59CD-16F1-5D232F1C1059}"/>
              </a:ext>
            </a:extLst>
          </p:cNvPr>
          <p:cNvSpPr>
            <a:spLocks noGrp="1"/>
          </p:cNvSpPr>
          <p:nvPr>
            <p:ph type="dt" sz="half" idx="10"/>
          </p:nvPr>
        </p:nvSpPr>
        <p:spPr/>
        <p:txBody>
          <a:bodyPr/>
          <a:lstStyle/>
          <a:p>
            <a:fld id="{EE9BABCC-753A-0046-BBE9-AC4EADA3681B}" type="datetimeFigureOut">
              <a:rPr lang="en-US" smtClean="0"/>
              <a:t>10/2/23</a:t>
            </a:fld>
            <a:endParaRPr lang="en-US"/>
          </a:p>
        </p:txBody>
      </p:sp>
      <p:sp>
        <p:nvSpPr>
          <p:cNvPr id="3" name="Footer Placeholder 2">
            <a:extLst>
              <a:ext uri="{FF2B5EF4-FFF2-40B4-BE49-F238E27FC236}">
                <a16:creationId xmlns:a16="http://schemas.microsoft.com/office/drawing/2014/main" id="{AD78B89C-0D40-9AD0-E309-B55EB7945C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813A3-22EB-50CB-8C5C-851AA0D8B9B7}"/>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2162877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4C536-145B-9EA9-96B8-4E351C405C4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ADF20E4-98EC-B799-8EDD-5B31BA4709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284CB89-C985-B0FB-C9FA-FCA1FEE4C2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A94D346-10B4-0B63-D7C1-A18F418750CC}"/>
              </a:ext>
            </a:extLst>
          </p:cNvPr>
          <p:cNvSpPr>
            <a:spLocks noGrp="1"/>
          </p:cNvSpPr>
          <p:nvPr>
            <p:ph type="dt" sz="half" idx="10"/>
          </p:nvPr>
        </p:nvSpPr>
        <p:spPr/>
        <p:txBody>
          <a:bodyPr/>
          <a:lstStyle/>
          <a:p>
            <a:fld id="{EE9BABCC-753A-0046-BBE9-AC4EADA3681B}" type="datetimeFigureOut">
              <a:rPr lang="en-US" smtClean="0"/>
              <a:t>10/2/23</a:t>
            </a:fld>
            <a:endParaRPr lang="en-US"/>
          </a:p>
        </p:txBody>
      </p:sp>
      <p:sp>
        <p:nvSpPr>
          <p:cNvPr id="6" name="Footer Placeholder 5">
            <a:extLst>
              <a:ext uri="{FF2B5EF4-FFF2-40B4-BE49-F238E27FC236}">
                <a16:creationId xmlns:a16="http://schemas.microsoft.com/office/drawing/2014/main" id="{A285B71D-444E-88F9-59AE-436FC6B55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D9C058-64F7-78E5-BDDE-69CC4189CA6D}"/>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3225228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5B9F-11FB-810B-0486-6D6EEEDD62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E59F776-8CD0-200E-357F-AA43A762A9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D26F0A-CAAA-5807-468C-E0A6A863A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48ADDB1-A053-F56B-783D-E17A6FC8E337}"/>
              </a:ext>
            </a:extLst>
          </p:cNvPr>
          <p:cNvSpPr>
            <a:spLocks noGrp="1"/>
          </p:cNvSpPr>
          <p:nvPr>
            <p:ph type="dt" sz="half" idx="10"/>
          </p:nvPr>
        </p:nvSpPr>
        <p:spPr/>
        <p:txBody>
          <a:bodyPr/>
          <a:lstStyle/>
          <a:p>
            <a:fld id="{EE9BABCC-753A-0046-BBE9-AC4EADA3681B}" type="datetimeFigureOut">
              <a:rPr lang="en-US" smtClean="0"/>
              <a:t>10/2/23</a:t>
            </a:fld>
            <a:endParaRPr lang="en-US"/>
          </a:p>
        </p:txBody>
      </p:sp>
      <p:sp>
        <p:nvSpPr>
          <p:cNvPr id="6" name="Footer Placeholder 5">
            <a:extLst>
              <a:ext uri="{FF2B5EF4-FFF2-40B4-BE49-F238E27FC236}">
                <a16:creationId xmlns:a16="http://schemas.microsoft.com/office/drawing/2014/main" id="{5DBBBA6F-9DDD-22A8-5679-5296A1396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661CE-18DE-08AD-0B35-88BDC3B2AD04}"/>
              </a:ext>
            </a:extLst>
          </p:cNvPr>
          <p:cNvSpPr>
            <a:spLocks noGrp="1"/>
          </p:cNvSpPr>
          <p:nvPr>
            <p:ph type="sldNum" sz="quarter" idx="12"/>
          </p:nvPr>
        </p:nvSpPr>
        <p:spPr/>
        <p:txBody>
          <a:bodyPr/>
          <a:lstStyle/>
          <a:p>
            <a:fld id="{1016127F-9D0B-8B4D-9A0E-25447E39D833}" type="slidenum">
              <a:rPr lang="en-US" smtClean="0"/>
              <a:t>‹#›</a:t>
            </a:fld>
            <a:endParaRPr lang="en-US"/>
          </a:p>
        </p:txBody>
      </p:sp>
    </p:spTree>
    <p:extLst>
      <p:ext uri="{BB962C8B-B14F-4D97-AF65-F5344CB8AC3E}">
        <p14:creationId xmlns:p14="http://schemas.microsoft.com/office/powerpoint/2010/main" val="334265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B2D6CC-8F1A-0C00-1C65-885FD4016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B67A5E4-9C59-F2CF-540E-E7B0089C8D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FF0D917-6338-A39F-7DBD-F488415758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BABCC-753A-0046-BBE9-AC4EADA3681B}" type="datetimeFigureOut">
              <a:rPr lang="en-US" smtClean="0"/>
              <a:t>10/2/23</a:t>
            </a:fld>
            <a:endParaRPr lang="en-US"/>
          </a:p>
        </p:txBody>
      </p:sp>
      <p:sp>
        <p:nvSpPr>
          <p:cNvPr id="5" name="Footer Placeholder 4">
            <a:extLst>
              <a:ext uri="{FF2B5EF4-FFF2-40B4-BE49-F238E27FC236}">
                <a16:creationId xmlns:a16="http://schemas.microsoft.com/office/drawing/2014/main" id="{81EA616E-97E6-8A9D-50CC-43E6A0B023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2DECF8-1DBD-3C25-3AEE-C869527CD8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16127F-9D0B-8B4D-9A0E-25447E39D833}" type="slidenum">
              <a:rPr lang="en-US" smtClean="0"/>
              <a:t>‹#›</a:t>
            </a:fld>
            <a:endParaRPr lang="en-US"/>
          </a:p>
        </p:txBody>
      </p:sp>
    </p:spTree>
    <p:extLst>
      <p:ext uri="{BB962C8B-B14F-4D97-AF65-F5344CB8AC3E}">
        <p14:creationId xmlns:p14="http://schemas.microsoft.com/office/powerpoint/2010/main" val="1824138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customXml" Target="../ink/ink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building with a steeple on a hill&#10;&#10;Description automatically generated">
            <a:extLst>
              <a:ext uri="{FF2B5EF4-FFF2-40B4-BE49-F238E27FC236}">
                <a16:creationId xmlns:a16="http://schemas.microsoft.com/office/drawing/2014/main" id="{6FE489BA-364D-84F7-0026-1E07E6C0339D}"/>
              </a:ext>
            </a:extLst>
          </p:cNvPr>
          <p:cNvPicPr>
            <a:picLocks noChangeAspect="1"/>
          </p:cNvPicPr>
          <p:nvPr/>
        </p:nvPicPr>
        <p:blipFill rotWithShape="1">
          <a:blip r:embed="rId2">
            <a:alphaModFix amt="35000"/>
          </a:blip>
          <a:srcRect t="15778"/>
          <a:stretch/>
        </p:blipFill>
        <p:spPr>
          <a:xfrm>
            <a:off x="0" y="10"/>
            <a:ext cx="12198824" cy="6857990"/>
          </a:xfrm>
          <a:prstGeom prst="rect">
            <a:avLst/>
          </a:prstGeom>
        </p:spPr>
      </p:pic>
      <p:sp>
        <p:nvSpPr>
          <p:cNvPr id="6" name="TextBox 5">
            <a:extLst>
              <a:ext uri="{FF2B5EF4-FFF2-40B4-BE49-F238E27FC236}">
                <a16:creationId xmlns:a16="http://schemas.microsoft.com/office/drawing/2014/main" id="{10C8CA96-D6BA-2ED9-6F04-B8F284FB80DF}"/>
              </a:ext>
            </a:extLst>
          </p:cNvPr>
          <p:cNvSpPr txBox="1"/>
          <p:nvPr/>
        </p:nvSpPr>
        <p:spPr>
          <a:xfrm>
            <a:off x="1811862" y="1593515"/>
            <a:ext cx="8568267" cy="523220"/>
          </a:xfrm>
          <a:prstGeom prst="rect">
            <a:avLst/>
          </a:prstGeom>
          <a:noFill/>
        </p:spPr>
        <p:txBody>
          <a:bodyPr wrap="square" rtlCol="0">
            <a:spAutoFit/>
          </a:bodyPr>
          <a:lstStyle/>
          <a:p>
            <a:r>
              <a:rPr lang="en-US" sz="2800" dirty="0">
                <a:latin typeface="Copperplate Gothic Bold" panose="020E0705020206020404" pitchFamily="34" charset="77"/>
                <a:cs typeface="Aldhabi" panose="020F0502020204030204" pitchFamily="34" charset="0"/>
              </a:rPr>
              <a:t>BUA 751 : Machine Learning for Business</a:t>
            </a:r>
          </a:p>
        </p:txBody>
      </p:sp>
      <p:sp>
        <p:nvSpPr>
          <p:cNvPr id="7" name="TextBox 6">
            <a:extLst>
              <a:ext uri="{FF2B5EF4-FFF2-40B4-BE49-F238E27FC236}">
                <a16:creationId xmlns:a16="http://schemas.microsoft.com/office/drawing/2014/main" id="{6F33B125-788F-2924-EE76-793CDE0F1FB6}"/>
              </a:ext>
            </a:extLst>
          </p:cNvPr>
          <p:cNvSpPr txBox="1"/>
          <p:nvPr/>
        </p:nvSpPr>
        <p:spPr>
          <a:xfrm>
            <a:off x="2601069" y="3002845"/>
            <a:ext cx="6989862" cy="2246769"/>
          </a:xfrm>
          <a:prstGeom prst="rect">
            <a:avLst/>
          </a:prstGeom>
          <a:noFill/>
        </p:spPr>
        <p:txBody>
          <a:bodyPr wrap="none" rtlCol="0">
            <a:spAutoFit/>
          </a:bodyPr>
          <a:lstStyle/>
          <a:p>
            <a:pPr algn="ctr"/>
            <a:r>
              <a:rPr lang="en-US" sz="2800" dirty="0">
                <a:latin typeface="Times New Roman" panose="02020603050405020304" pitchFamily="18" charset="0"/>
                <a:cs typeface="Times New Roman" panose="02020603050405020304" pitchFamily="18" charset="0"/>
              </a:rPr>
              <a:t>Home work 1 – Assignment : Medical Analysis</a:t>
            </a:r>
          </a:p>
          <a:p>
            <a:pPr algn="ctr"/>
            <a:r>
              <a:rPr lang="en-US" sz="2800" dirty="0">
                <a:latin typeface="Times New Roman" panose="02020603050405020304" pitchFamily="18" charset="0"/>
                <a:cs typeface="Times New Roman" panose="02020603050405020304" pitchFamily="18" charset="0"/>
              </a:rPr>
              <a:t>Group 1 </a:t>
            </a:r>
          </a:p>
          <a:p>
            <a:pPr algn="ctr"/>
            <a:r>
              <a:rPr lang="en-US" sz="2800" dirty="0" err="1">
                <a:latin typeface="Times New Roman" panose="02020603050405020304" pitchFamily="18" charset="0"/>
                <a:cs typeface="Times New Roman" panose="02020603050405020304" pitchFamily="18" charset="0"/>
              </a:rPr>
              <a:t>Priyamvada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Barve</a:t>
            </a: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Nandita </a:t>
            </a:r>
            <a:r>
              <a:rPr lang="en-US" sz="2800" dirty="0" err="1">
                <a:latin typeface="Times New Roman" panose="02020603050405020304" pitchFamily="18" charset="0"/>
                <a:cs typeface="Times New Roman" panose="02020603050405020304" pitchFamily="18" charset="0"/>
              </a:rPr>
              <a:t>Pathardikar</a:t>
            </a:r>
            <a:endParaRPr lang="en-US" sz="2800" dirty="0">
              <a:latin typeface="Times New Roman" panose="02020603050405020304" pitchFamily="18" charset="0"/>
              <a:cs typeface="Times New Roman" panose="02020603050405020304" pitchFamily="18" charset="0"/>
            </a:endParaRPr>
          </a:p>
          <a:p>
            <a:pPr algn="ctr"/>
            <a:r>
              <a:rPr lang="en-US" sz="2800" dirty="0" err="1">
                <a:latin typeface="Times New Roman" panose="02020603050405020304" pitchFamily="18" charset="0"/>
                <a:cs typeface="Times New Roman" panose="02020603050405020304" pitchFamily="18" charset="0"/>
              </a:rPr>
              <a:t>Prasun</a:t>
            </a:r>
            <a:r>
              <a:rPr lang="en-US" sz="2800" dirty="0">
                <a:latin typeface="Times New Roman" panose="02020603050405020304" pitchFamily="18" charset="0"/>
                <a:cs typeface="Times New Roman" panose="02020603050405020304" pitchFamily="18" charset="0"/>
              </a:rPr>
              <a:t> Abhishek Singh</a:t>
            </a:r>
          </a:p>
        </p:txBody>
      </p:sp>
      <p:pic>
        <p:nvPicPr>
          <p:cNvPr id="9" name="Picture 8" descr="A black background with orange and blue text&#10;&#10;Description automatically generated">
            <a:extLst>
              <a:ext uri="{FF2B5EF4-FFF2-40B4-BE49-F238E27FC236}">
                <a16:creationId xmlns:a16="http://schemas.microsoft.com/office/drawing/2014/main" id="{BE09FE31-65DC-A882-F43A-58E4BBE9DC9D}"/>
              </a:ext>
            </a:extLst>
          </p:cNvPr>
          <p:cNvPicPr>
            <a:picLocks noChangeAspect="1"/>
          </p:cNvPicPr>
          <p:nvPr/>
        </p:nvPicPr>
        <p:blipFill>
          <a:blip r:embed="rId3"/>
          <a:stretch>
            <a:fillRect/>
          </a:stretch>
        </p:blipFill>
        <p:spPr>
          <a:xfrm>
            <a:off x="9022031" y="126203"/>
            <a:ext cx="2965581" cy="876494"/>
          </a:xfrm>
          <a:prstGeom prst="rect">
            <a:avLst/>
          </a:prstGeom>
        </p:spPr>
      </p:pic>
    </p:spTree>
    <p:extLst>
      <p:ext uri="{BB962C8B-B14F-4D97-AF65-F5344CB8AC3E}">
        <p14:creationId xmlns:p14="http://schemas.microsoft.com/office/powerpoint/2010/main" val="2437611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022031" y="126203"/>
            <a:ext cx="2965581" cy="876494"/>
          </a:xfrm>
          <a:prstGeom prst="rect">
            <a:avLst/>
          </a:prstGeom>
        </p:spPr>
      </p:pic>
      <p:sp>
        <p:nvSpPr>
          <p:cNvPr id="2" name="TextBox 1">
            <a:extLst>
              <a:ext uri="{FF2B5EF4-FFF2-40B4-BE49-F238E27FC236}">
                <a16:creationId xmlns:a16="http://schemas.microsoft.com/office/drawing/2014/main" id="{12FC39CA-C3A2-FA2D-77E4-BF924BEF2E77}"/>
              </a:ext>
            </a:extLst>
          </p:cNvPr>
          <p:cNvSpPr txBox="1"/>
          <p:nvPr/>
        </p:nvSpPr>
        <p:spPr>
          <a:xfrm>
            <a:off x="204388" y="302840"/>
            <a:ext cx="4752076" cy="523220"/>
          </a:xfrm>
          <a:prstGeom prst="rect">
            <a:avLst/>
          </a:prstGeom>
          <a:noFill/>
        </p:spPr>
        <p:txBody>
          <a:bodyPr wrap="square" rtlCol="0">
            <a:spAutoFit/>
          </a:bodyPr>
          <a:lstStyle/>
          <a:p>
            <a:r>
              <a:rPr lang="en-US" sz="2800" b="1" u="sng" dirty="0">
                <a:latin typeface="Avenir Next Condensed" panose="020B0506020202020204" pitchFamily="34" charset="0"/>
              </a:rPr>
              <a:t>Part 3 : SVM Model (2 Variable)</a:t>
            </a:r>
          </a:p>
        </p:txBody>
      </p:sp>
      <p:sp>
        <p:nvSpPr>
          <p:cNvPr id="11" name="TextBox 10">
            <a:extLst>
              <a:ext uri="{FF2B5EF4-FFF2-40B4-BE49-F238E27FC236}">
                <a16:creationId xmlns:a16="http://schemas.microsoft.com/office/drawing/2014/main" id="{947BD157-39A1-D04D-1EEF-BB182379FFD1}"/>
              </a:ext>
            </a:extLst>
          </p:cNvPr>
          <p:cNvSpPr txBox="1"/>
          <p:nvPr/>
        </p:nvSpPr>
        <p:spPr>
          <a:xfrm>
            <a:off x="8439355" y="5873406"/>
            <a:ext cx="2945935" cy="923330"/>
          </a:xfrm>
          <a:prstGeom prst="rect">
            <a:avLst/>
          </a:prstGeom>
          <a:noFill/>
        </p:spPr>
        <p:txBody>
          <a:bodyPr wrap="none" rtlCol="0">
            <a:spAutoFit/>
          </a:bodyPr>
          <a:lstStyle/>
          <a:p>
            <a:r>
              <a:rPr lang="en-US" dirty="0"/>
              <a:t>Death Event VS Age and Time</a:t>
            </a:r>
          </a:p>
          <a:p>
            <a:endParaRPr lang="en-US" dirty="0"/>
          </a:p>
          <a:p>
            <a:r>
              <a:rPr lang="en-US" dirty="0"/>
              <a:t>Accuracy – 86.67%</a:t>
            </a:r>
          </a:p>
        </p:txBody>
      </p:sp>
      <p:pic>
        <p:nvPicPr>
          <p:cNvPr id="5" name="Picture 4" descr="A screenshot of a computer code&#10;&#10;Description automatically generated">
            <a:extLst>
              <a:ext uri="{FF2B5EF4-FFF2-40B4-BE49-F238E27FC236}">
                <a16:creationId xmlns:a16="http://schemas.microsoft.com/office/drawing/2014/main" id="{C0F2FF2D-A3F4-D871-FA62-8F14BCB56FAE}"/>
              </a:ext>
            </a:extLst>
          </p:cNvPr>
          <p:cNvPicPr>
            <a:picLocks noChangeAspect="1"/>
          </p:cNvPicPr>
          <p:nvPr/>
        </p:nvPicPr>
        <p:blipFill>
          <a:blip r:embed="rId3"/>
          <a:stretch>
            <a:fillRect/>
          </a:stretch>
        </p:blipFill>
        <p:spPr>
          <a:xfrm>
            <a:off x="204388" y="775812"/>
            <a:ext cx="5891612" cy="4095773"/>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D20C2E77-3E85-57FA-35A1-45B8613CAEA7}"/>
              </a:ext>
            </a:extLst>
          </p:cNvPr>
          <p:cNvPicPr>
            <a:picLocks noChangeAspect="1"/>
          </p:cNvPicPr>
          <p:nvPr/>
        </p:nvPicPr>
        <p:blipFill>
          <a:blip r:embed="rId4"/>
          <a:stretch>
            <a:fillRect/>
          </a:stretch>
        </p:blipFill>
        <p:spPr>
          <a:xfrm>
            <a:off x="135116" y="4806403"/>
            <a:ext cx="7540302" cy="1990333"/>
          </a:xfrm>
          <a:prstGeom prst="rect">
            <a:avLst/>
          </a:prstGeom>
        </p:spPr>
      </p:pic>
      <p:pic>
        <p:nvPicPr>
          <p:cNvPr id="12" name="Picture 11" descr="A graph with different colored lines&#10;&#10;Description automatically generated with medium confidence">
            <a:extLst>
              <a:ext uri="{FF2B5EF4-FFF2-40B4-BE49-F238E27FC236}">
                <a16:creationId xmlns:a16="http://schemas.microsoft.com/office/drawing/2014/main" id="{D26DD48E-825D-6A84-CE6B-0E5265ECDAD5}"/>
              </a:ext>
            </a:extLst>
          </p:cNvPr>
          <p:cNvPicPr>
            <a:picLocks noChangeAspect="1"/>
          </p:cNvPicPr>
          <p:nvPr/>
        </p:nvPicPr>
        <p:blipFill>
          <a:blip r:embed="rId5"/>
          <a:stretch>
            <a:fillRect/>
          </a:stretch>
        </p:blipFill>
        <p:spPr>
          <a:xfrm>
            <a:off x="6377065" y="1023639"/>
            <a:ext cx="4595736" cy="4311913"/>
          </a:xfrm>
          <a:prstGeom prst="rect">
            <a:avLst/>
          </a:prstGeom>
        </p:spPr>
      </p:pic>
    </p:spTree>
    <p:extLst>
      <p:ext uri="{BB962C8B-B14F-4D97-AF65-F5344CB8AC3E}">
        <p14:creationId xmlns:p14="http://schemas.microsoft.com/office/powerpoint/2010/main" val="3887270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445336" y="126203"/>
            <a:ext cx="2542276" cy="751384"/>
          </a:xfrm>
          <a:prstGeom prst="rect">
            <a:avLst/>
          </a:prstGeom>
        </p:spPr>
      </p:pic>
      <p:sp>
        <p:nvSpPr>
          <p:cNvPr id="2" name="TextBox 1">
            <a:extLst>
              <a:ext uri="{FF2B5EF4-FFF2-40B4-BE49-F238E27FC236}">
                <a16:creationId xmlns:a16="http://schemas.microsoft.com/office/drawing/2014/main" id="{12FC39CA-C3A2-FA2D-77E4-BF924BEF2E77}"/>
              </a:ext>
            </a:extLst>
          </p:cNvPr>
          <p:cNvSpPr txBox="1"/>
          <p:nvPr/>
        </p:nvSpPr>
        <p:spPr>
          <a:xfrm>
            <a:off x="204388" y="302840"/>
            <a:ext cx="4752076" cy="523220"/>
          </a:xfrm>
          <a:prstGeom prst="rect">
            <a:avLst/>
          </a:prstGeom>
          <a:noFill/>
        </p:spPr>
        <p:txBody>
          <a:bodyPr wrap="square" rtlCol="0">
            <a:spAutoFit/>
          </a:bodyPr>
          <a:lstStyle/>
          <a:p>
            <a:r>
              <a:rPr lang="en-US" sz="2800" b="1" u="sng" dirty="0">
                <a:latin typeface="Avenir Next Condensed" panose="020B0506020202020204" pitchFamily="34" charset="0"/>
              </a:rPr>
              <a:t>Part 3 : SVM Model (3 Variable)</a:t>
            </a:r>
          </a:p>
        </p:txBody>
      </p:sp>
      <p:pic>
        <p:nvPicPr>
          <p:cNvPr id="6" name="Picture 5" descr="A screenshot of a computer code&#10;&#10;Description automatically generated">
            <a:extLst>
              <a:ext uri="{FF2B5EF4-FFF2-40B4-BE49-F238E27FC236}">
                <a16:creationId xmlns:a16="http://schemas.microsoft.com/office/drawing/2014/main" id="{3BEA32F1-4C8F-9924-4FCD-43A6C4E9B965}"/>
              </a:ext>
            </a:extLst>
          </p:cNvPr>
          <p:cNvPicPr>
            <a:picLocks noChangeAspect="1"/>
          </p:cNvPicPr>
          <p:nvPr/>
        </p:nvPicPr>
        <p:blipFill>
          <a:blip r:embed="rId3"/>
          <a:stretch>
            <a:fillRect/>
          </a:stretch>
        </p:blipFill>
        <p:spPr>
          <a:xfrm>
            <a:off x="24281" y="1989842"/>
            <a:ext cx="5656085" cy="3108631"/>
          </a:xfrm>
          <a:prstGeom prst="rect">
            <a:avLst/>
          </a:prstGeom>
        </p:spPr>
      </p:pic>
      <p:pic>
        <p:nvPicPr>
          <p:cNvPr id="9" name="Picture 8" descr="A screenshot of a computer code&#10;&#10;Description automatically generated">
            <a:extLst>
              <a:ext uri="{FF2B5EF4-FFF2-40B4-BE49-F238E27FC236}">
                <a16:creationId xmlns:a16="http://schemas.microsoft.com/office/drawing/2014/main" id="{D1D1575B-39D3-FAC9-64FB-4BFC27FAF255}"/>
              </a:ext>
            </a:extLst>
          </p:cNvPr>
          <p:cNvPicPr>
            <a:picLocks noChangeAspect="1"/>
          </p:cNvPicPr>
          <p:nvPr/>
        </p:nvPicPr>
        <p:blipFill>
          <a:blip r:embed="rId4"/>
          <a:stretch>
            <a:fillRect/>
          </a:stretch>
        </p:blipFill>
        <p:spPr>
          <a:xfrm>
            <a:off x="24281" y="5098473"/>
            <a:ext cx="6307248" cy="1696267"/>
          </a:xfrm>
          <a:prstGeom prst="rect">
            <a:avLst/>
          </a:prstGeom>
        </p:spPr>
      </p:pic>
      <p:cxnSp>
        <p:nvCxnSpPr>
          <p:cNvPr id="12" name="Straight Connector 11">
            <a:extLst>
              <a:ext uri="{FF2B5EF4-FFF2-40B4-BE49-F238E27FC236}">
                <a16:creationId xmlns:a16="http://schemas.microsoft.com/office/drawing/2014/main" id="{D8B537F3-DD53-806A-44AC-4A085673B984}"/>
              </a:ext>
            </a:extLst>
          </p:cNvPr>
          <p:cNvCxnSpPr>
            <a:cxnSpLocks/>
          </p:cNvCxnSpPr>
          <p:nvPr/>
        </p:nvCxnSpPr>
        <p:spPr>
          <a:xfrm>
            <a:off x="6331529" y="1174173"/>
            <a:ext cx="0" cy="5620567"/>
          </a:xfrm>
          <a:prstGeom prst="line">
            <a:avLst/>
          </a:prstGeom>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0249AF16-7A41-DE12-6BEE-A59526EA12F4}"/>
              </a:ext>
            </a:extLst>
          </p:cNvPr>
          <p:cNvSpPr txBox="1"/>
          <p:nvPr/>
        </p:nvSpPr>
        <p:spPr>
          <a:xfrm>
            <a:off x="973449" y="1100354"/>
            <a:ext cx="4625946" cy="646331"/>
          </a:xfrm>
          <a:prstGeom prst="rect">
            <a:avLst/>
          </a:prstGeom>
          <a:noFill/>
        </p:spPr>
        <p:txBody>
          <a:bodyPr wrap="none" rtlCol="0">
            <a:spAutoFit/>
          </a:bodyPr>
          <a:lstStyle/>
          <a:p>
            <a:r>
              <a:rPr lang="en-US" dirty="0"/>
              <a:t>Death Event VS Age, Time and Ejection Fraction</a:t>
            </a:r>
          </a:p>
          <a:p>
            <a:r>
              <a:rPr lang="en-US" dirty="0" err="1"/>
              <a:t>Accuravcy</a:t>
            </a:r>
            <a:r>
              <a:rPr lang="en-US" dirty="0"/>
              <a:t> – 91.11%</a:t>
            </a:r>
          </a:p>
        </p:txBody>
      </p:sp>
      <p:pic>
        <p:nvPicPr>
          <p:cNvPr id="16" name="Picture 15" descr="A screenshot of a computer program&#10;&#10;Description automatically generated">
            <a:extLst>
              <a:ext uri="{FF2B5EF4-FFF2-40B4-BE49-F238E27FC236}">
                <a16:creationId xmlns:a16="http://schemas.microsoft.com/office/drawing/2014/main" id="{1E576E22-9C86-3233-06DB-8255E810D097}"/>
              </a:ext>
            </a:extLst>
          </p:cNvPr>
          <p:cNvPicPr>
            <a:picLocks noChangeAspect="1"/>
          </p:cNvPicPr>
          <p:nvPr/>
        </p:nvPicPr>
        <p:blipFill>
          <a:blip r:embed="rId5"/>
          <a:stretch>
            <a:fillRect/>
          </a:stretch>
        </p:blipFill>
        <p:spPr>
          <a:xfrm>
            <a:off x="6430818" y="1989842"/>
            <a:ext cx="5656075" cy="3192364"/>
          </a:xfrm>
          <a:prstGeom prst="rect">
            <a:avLst/>
          </a:prstGeom>
        </p:spPr>
      </p:pic>
      <p:pic>
        <p:nvPicPr>
          <p:cNvPr id="18" name="Picture 17" descr="A screenshot of a computer code&#10;&#10;Description automatically generated">
            <a:extLst>
              <a:ext uri="{FF2B5EF4-FFF2-40B4-BE49-F238E27FC236}">
                <a16:creationId xmlns:a16="http://schemas.microsoft.com/office/drawing/2014/main" id="{1E46A3F2-4FA7-A386-E886-D485B222B486}"/>
              </a:ext>
            </a:extLst>
          </p:cNvPr>
          <p:cNvPicPr>
            <a:picLocks noChangeAspect="1"/>
          </p:cNvPicPr>
          <p:nvPr/>
        </p:nvPicPr>
        <p:blipFill>
          <a:blip r:embed="rId6"/>
          <a:stretch>
            <a:fillRect/>
          </a:stretch>
        </p:blipFill>
        <p:spPr>
          <a:xfrm>
            <a:off x="6430817" y="5274036"/>
            <a:ext cx="5656075" cy="1462653"/>
          </a:xfrm>
          <a:prstGeom prst="rect">
            <a:avLst/>
          </a:prstGeom>
        </p:spPr>
      </p:pic>
      <p:sp>
        <p:nvSpPr>
          <p:cNvPr id="19" name="TextBox 18">
            <a:extLst>
              <a:ext uri="{FF2B5EF4-FFF2-40B4-BE49-F238E27FC236}">
                <a16:creationId xmlns:a16="http://schemas.microsoft.com/office/drawing/2014/main" id="{6C0B91A4-D5C4-8B7A-443E-2205ED032A32}"/>
              </a:ext>
            </a:extLst>
          </p:cNvPr>
          <p:cNvSpPr txBox="1"/>
          <p:nvPr/>
        </p:nvSpPr>
        <p:spPr>
          <a:xfrm>
            <a:off x="6430817" y="1069944"/>
            <a:ext cx="5556795" cy="923330"/>
          </a:xfrm>
          <a:prstGeom prst="rect">
            <a:avLst/>
          </a:prstGeom>
          <a:noFill/>
        </p:spPr>
        <p:txBody>
          <a:bodyPr wrap="square" rtlCol="0">
            <a:spAutoFit/>
          </a:bodyPr>
          <a:lstStyle/>
          <a:p>
            <a:r>
              <a:rPr lang="en-US" dirty="0"/>
              <a:t>Death Event VS Age, Time, Ejection Fraction, Platelets and creatinine phosphokinase</a:t>
            </a:r>
          </a:p>
          <a:p>
            <a:r>
              <a:rPr lang="en-US" dirty="0" err="1"/>
              <a:t>Accuravcy</a:t>
            </a:r>
            <a:r>
              <a:rPr lang="en-US" dirty="0"/>
              <a:t> – 86.67%</a:t>
            </a:r>
          </a:p>
        </p:txBody>
      </p:sp>
    </p:spTree>
    <p:extLst>
      <p:ext uri="{BB962C8B-B14F-4D97-AF65-F5344CB8AC3E}">
        <p14:creationId xmlns:p14="http://schemas.microsoft.com/office/powerpoint/2010/main" val="179000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445336" y="126203"/>
            <a:ext cx="2542276" cy="751384"/>
          </a:xfrm>
          <a:prstGeom prst="rect">
            <a:avLst/>
          </a:prstGeom>
        </p:spPr>
      </p:pic>
      <p:sp>
        <p:nvSpPr>
          <p:cNvPr id="2" name="TextBox 1">
            <a:extLst>
              <a:ext uri="{FF2B5EF4-FFF2-40B4-BE49-F238E27FC236}">
                <a16:creationId xmlns:a16="http://schemas.microsoft.com/office/drawing/2014/main" id="{12FC39CA-C3A2-FA2D-77E4-BF924BEF2E77}"/>
              </a:ext>
            </a:extLst>
          </p:cNvPr>
          <p:cNvSpPr txBox="1"/>
          <p:nvPr/>
        </p:nvSpPr>
        <p:spPr>
          <a:xfrm>
            <a:off x="204388" y="302840"/>
            <a:ext cx="4752076" cy="523220"/>
          </a:xfrm>
          <a:prstGeom prst="rect">
            <a:avLst/>
          </a:prstGeom>
          <a:noFill/>
        </p:spPr>
        <p:txBody>
          <a:bodyPr wrap="square" rtlCol="0">
            <a:spAutoFit/>
          </a:bodyPr>
          <a:lstStyle/>
          <a:p>
            <a:r>
              <a:rPr lang="en-US" sz="2800" b="1" u="sng" dirty="0">
                <a:latin typeface="Avenir Next Condensed" panose="020B0506020202020204" pitchFamily="34" charset="0"/>
              </a:rPr>
              <a:t>Part 3 : SVM Model - Summary</a:t>
            </a:r>
          </a:p>
        </p:txBody>
      </p:sp>
      <p:sp>
        <p:nvSpPr>
          <p:cNvPr id="3" name="TextBox 2">
            <a:extLst>
              <a:ext uri="{FF2B5EF4-FFF2-40B4-BE49-F238E27FC236}">
                <a16:creationId xmlns:a16="http://schemas.microsoft.com/office/drawing/2014/main" id="{44473691-B27A-20AB-DB48-01CE6B11F290}"/>
              </a:ext>
            </a:extLst>
          </p:cNvPr>
          <p:cNvSpPr txBox="1"/>
          <p:nvPr/>
        </p:nvSpPr>
        <p:spPr>
          <a:xfrm>
            <a:off x="595745" y="2258291"/>
            <a:ext cx="10820400" cy="2308324"/>
          </a:xfrm>
          <a:prstGeom prst="rect">
            <a:avLst/>
          </a:prstGeom>
          <a:noFill/>
        </p:spPr>
        <p:txBody>
          <a:bodyPr wrap="square" rtlCol="0">
            <a:spAutoFit/>
          </a:bodyPr>
          <a:lstStyle/>
          <a:p>
            <a:r>
              <a:rPr lang="en-US" dirty="0"/>
              <a:t>When SVM is run with 2 variables, Age and Time were the better predictors with the accuracy of 86.67%. </a:t>
            </a:r>
          </a:p>
          <a:p>
            <a:endParaRPr lang="en-US" dirty="0"/>
          </a:p>
          <a:p>
            <a:r>
              <a:rPr lang="en-US" dirty="0"/>
              <a:t>When SVM is run with 3 variables, Age , Ejection Fraction and Time accuracy came out to be 91.11%. </a:t>
            </a:r>
          </a:p>
          <a:p>
            <a:endParaRPr lang="en-US" dirty="0"/>
          </a:p>
          <a:p>
            <a:r>
              <a:rPr lang="en-US" dirty="0"/>
              <a:t>When SVM is run with 5 variables, Age , Ejection Fraction, Time, Platelets and creatinine phosphokinase accuracy came out to be 86.67%</a:t>
            </a:r>
          </a:p>
          <a:p>
            <a:endParaRPr lang="en-US" dirty="0"/>
          </a:p>
          <a:p>
            <a:endParaRPr lang="en-US" dirty="0"/>
          </a:p>
        </p:txBody>
      </p:sp>
    </p:spTree>
    <p:extLst>
      <p:ext uri="{BB962C8B-B14F-4D97-AF65-F5344CB8AC3E}">
        <p14:creationId xmlns:p14="http://schemas.microsoft.com/office/powerpoint/2010/main" val="4256326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022031" y="126203"/>
            <a:ext cx="2965581" cy="876494"/>
          </a:xfrm>
          <a:prstGeom prst="rect">
            <a:avLst/>
          </a:prstGeom>
        </p:spPr>
      </p:pic>
      <p:sp>
        <p:nvSpPr>
          <p:cNvPr id="2" name="TextBox 1">
            <a:extLst>
              <a:ext uri="{FF2B5EF4-FFF2-40B4-BE49-F238E27FC236}">
                <a16:creationId xmlns:a16="http://schemas.microsoft.com/office/drawing/2014/main" id="{12FC39CA-C3A2-FA2D-77E4-BF924BEF2E77}"/>
              </a:ext>
            </a:extLst>
          </p:cNvPr>
          <p:cNvSpPr txBox="1"/>
          <p:nvPr/>
        </p:nvSpPr>
        <p:spPr>
          <a:xfrm>
            <a:off x="204387" y="302840"/>
            <a:ext cx="3879239" cy="523220"/>
          </a:xfrm>
          <a:prstGeom prst="rect">
            <a:avLst/>
          </a:prstGeom>
          <a:noFill/>
        </p:spPr>
        <p:txBody>
          <a:bodyPr wrap="square" rtlCol="0">
            <a:spAutoFit/>
          </a:bodyPr>
          <a:lstStyle/>
          <a:p>
            <a:r>
              <a:rPr lang="en-US" sz="2800" b="1" u="sng" dirty="0">
                <a:latin typeface="Avenir Next Condensed" panose="020B0506020202020204" pitchFamily="34" charset="0"/>
              </a:rPr>
              <a:t>Part 4 : Lessons Learned </a:t>
            </a:r>
          </a:p>
        </p:txBody>
      </p:sp>
      <p:pic>
        <p:nvPicPr>
          <p:cNvPr id="6" name="Picture 5" descr="A screenshot of a graph&#10;&#10;Description automatically generated">
            <a:extLst>
              <a:ext uri="{FF2B5EF4-FFF2-40B4-BE49-F238E27FC236}">
                <a16:creationId xmlns:a16="http://schemas.microsoft.com/office/drawing/2014/main" id="{DC60ADE1-E204-0EF0-31FD-7C6BFF91BF95}"/>
              </a:ext>
            </a:extLst>
          </p:cNvPr>
          <p:cNvPicPr>
            <a:picLocks noChangeAspect="1"/>
          </p:cNvPicPr>
          <p:nvPr/>
        </p:nvPicPr>
        <p:blipFill rotWithShape="1">
          <a:blip r:embed="rId3"/>
          <a:srcRect l="42883" t="44754" r="1859" b="3931"/>
          <a:stretch/>
        </p:blipFill>
        <p:spPr>
          <a:xfrm>
            <a:off x="452583" y="1662545"/>
            <a:ext cx="6419272" cy="3851564"/>
          </a:xfrm>
          <a:prstGeom prst="rect">
            <a:avLst/>
          </a:prstGeom>
        </p:spPr>
      </p:pic>
      <p:sp>
        <p:nvSpPr>
          <p:cNvPr id="8" name="TextBox 7">
            <a:extLst>
              <a:ext uri="{FF2B5EF4-FFF2-40B4-BE49-F238E27FC236}">
                <a16:creationId xmlns:a16="http://schemas.microsoft.com/office/drawing/2014/main" id="{D7399DAE-ECD8-794C-F288-CCA9A5E1E3D5}"/>
              </a:ext>
            </a:extLst>
          </p:cNvPr>
          <p:cNvSpPr txBox="1"/>
          <p:nvPr/>
        </p:nvSpPr>
        <p:spPr>
          <a:xfrm>
            <a:off x="6871855" y="2161309"/>
            <a:ext cx="4585854" cy="2585323"/>
          </a:xfrm>
          <a:prstGeom prst="rect">
            <a:avLst/>
          </a:prstGeom>
          <a:noFill/>
        </p:spPr>
        <p:txBody>
          <a:bodyPr wrap="square" rtlCol="0">
            <a:spAutoFit/>
          </a:bodyPr>
          <a:lstStyle/>
          <a:p>
            <a:r>
              <a:rPr lang="en-US" dirty="0"/>
              <a:t>Visualization are particularly valuable when the data points can be grouped into distinct clusters. </a:t>
            </a:r>
          </a:p>
          <a:p>
            <a:endParaRPr lang="en-US" dirty="0"/>
          </a:p>
          <a:p>
            <a:r>
              <a:rPr lang="en-US" dirty="0"/>
              <a:t>In our dataset since there is a lot of noise it wasn’t very clear which variables, when selected were good predictors for out dependent variable. For example, Platelets vs Serum Sodium. </a:t>
            </a:r>
          </a:p>
        </p:txBody>
      </p:sp>
    </p:spTree>
    <p:extLst>
      <p:ext uri="{BB962C8B-B14F-4D97-AF65-F5344CB8AC3E}">
        <p14:creationId xmlns:p14="http://schemas.microsoft.com/office/powerpoint/2010/main" val="449159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C142FD-BA1F-7997-4679-90E389EB12F3}"/>
              </a:ext>
            </a:extLst>
          </p:cNvPr>
          <p:cNvSpPr txBox="1"/>
          <p:nvPr/>
        </p:nvSpPr>
        <p:spPr>
          <a:xfrm>
            <a:off x="2881746" y="511525"/>
            <a:ext cx="6096000" cy="923330"/>
          </a:xfrm>
          <a:prstGeom prst="rect">
            <a:avLst/>
          </a:prstGeom>
          <a:noFill/>
        </p:spPr>
        <p:txBody>
          <a:bodyPr wrap="square">
            <a:spAutoFit/>
          </a:bodyPr>
          <a:lstStyle/>
          <a:p>
            <a:pPr algn="ctr"/>
            <a:r>
              <a:rPr lang="en-US" b="1" u="sng" dirty="0">
                <a:latin typeface="Avenir Next Condensed" panose="020B0506020202020204" pitchFamily="34" charset="0"/>
              </a:rPr>
              <a:t>Which Technique Worked ? </a:t>
            </a:r>
          </a:p>
          <a:p>
            <a:pPr algn="ctr"/>
            <a:r>
              <a:rPr lang="en-US" b="1" u="sng" dirty="0">
                <a:latin typeface="Avenir Next Condensed" panose="020B0506020202020204" pitchFamily="34" charset="0"/>
              </a:rPr>
              <a:t>Which Did Not ? </a:t>
            </a:r>
          </a:p>
          <a:p>
            <a:pPr algn="ctr"/>
            <a:r>
              <a:rPr lang="en-US" b="1" u="sng" dirty="0">
                <a:latin typeface="Avenir Next Condensed" panose="020B0506020202020204" pitchFamily="34" charset="0"/>
              </a:rPr>
              <a:t>Why ? </a:t>
            </a:r>
            <a:endParaRPr lang="en-US" sz="1800" b="1" u="sng" dirty="0">
              <a:latin typeface="Avenir Next Condensed" panose="020B0506020202020204" pitchFamily="34" charset="0"/>
            </a:endParaRPr>
          </a:p>
        </p:txBody>
      </p:sp>
      <p:sp>
        <p:nvSpPr>
          <p:cNvPr id="4" name="TextBox 3">
            <a:extLst>
              <a:ext uri="{FF2B5EF4-FFF2-40B4-BE49-F238E27FC236}">
                <a16:creationId xmlns:a16="http://schemas.microsoft.com/office/drawing/2014/main" id="{71DCA6A3-6041-027E-2FE5-1DD58B7FAF5F}"/>
              </a:ext>
            </a:extLst>
          </p:cNvPr>
          <p:cNvSpPr txBox="1"/>
          <p:nvPr/>
        </p:nvSpPr>
        <p:spPr>
          <a:xfrm>
            <a:off x="1205345" y="1800491"/>
            <a:ext cx="10245437" cy="646331"/>
          </a:xfrm>
          <a:prstGeom prst="rect">
            <a:avLst/>
          </a:prstGeom>
          <a:noFill/>
        </p:spPr>
        <p:txBody>
          <a:bodyPr wrap="square" rtlCol="0">
            <a:spAutoFit/>
          </a:bodyPr>
          <a:lstStyle/>
          <a:p>
            <a:r>
              <a:rPr lang="en-US" dirty="0"/>
              <a:t>We observed that SVM model worked better than perceptron, because SVM can handle non-linear relationships when separating relevant groups.  SVM is less sensitive to outliers than perceptron. </a:t>
            </a:r>
          </a:p>
        </p:txBody>
      </p:sp>
      <p:sp>
        <p:nvSpPr>
          <p:cNvPr id="5" name="TextBox 4">
            <a:extLst>
              <a:ext uri="{FF2B5EF4-FFF2-40B4-BE49-F238E27FC236}">
                <a16:creationId xmlns:a16="http://schemas.microsoft.com/office/drawing/2014/main" id="{E712E3B6-1D5A-0552-ED1E-6C63C7159181}"/>
              </a:ext>
            </a:extLst>
          </p:cNvPr>
          <p:cNvSpPr txBox="1"/>
          <p:nvPr/>
        </p:nvSpPr>
        <p:spPr>
          <a:xfrm>
            <a:off x="3048000" y="3741004"/>
            <a:ext cx="6096000" cy="369332"/>
          </a:xfrm>
          <a:prstGeom prst="rect">
            <a:avLst/>
          </a:prstGeom>
          <a:noFill/>
        </p:spPr>
        <p:txBody>
          <a:bodyPr wrap="square">
            <a:spAutoFit/>
          </a:bodyPr>
          <a:lstStyle/>
          <a:p>
            <a:pPr algn="ctr"/>
            <a:r>
              <a:rPr lang="en-US" b="1" u="sng" dirty="0">
                <a:latin typeface="Avenir Next Condensed" panose="020B0506020202020204" pitchFamily="34" charset="0"/>
              </a:rPr>
              <a:t>What other Techniques could be Used </a:t>
            </a:r>
            <a:endParaRPr lang="en-US" sz="1800" b="1" u="sng" dirty="0">
              <a:latin typeface="Avenir Next Condensed" panose="020B0506020202020204" pitchFamily="34" charset="0"/>
            </a:endParaRPr>
          </a:p>
        </p:txBody>
      </p:sp>
      <p:sp>
        <p:nvSpPr>
          <p:cNvPr id="6" name="TextBox 5">
            <a:extLst>
              <a:ext uri="{FF2B5EF4-FFF2-40B4-BE49-F238E27FC236}">
                <a16:creationId xmlns:a16="http://schemas.microsoft.com/office/drawing/2014/main" id="{29D7F957-2DC0-76AA-53FC-35731780075E}"/>
              </a:ext>
            </a:extLst>
          </p:cNvPr>
          <p:cNvSpPr txBox="1"/>
          <p:nvPr/>
        </p:nvSpPr>
        <p:spPr>
          <a:xfrm>
            <a:off x="2109354" y="4734343"/>
            <a:ext cx="10245437" cy="369332"/>
          </a:xfrm>
          <a:prstGeom prst="rect">
            <a:avLst/>
          </a:prstGeom>
          <a:noFill/>
        </p:spPr>
        <p:txBody>
          <a:bodyPr wrap="square" rtlCol="0">
            <a:spAutoFit/>
          </a:bodyPr>
          <a:lstStyle/>
          <a:p>
            <a:r>
              <a:rPr lang="en-US" dirty="0"/>
              <a:t>Neural Network and Logistic Regression can also be used as classification techniques. </a:t>
            </a:r>
          </a:p>
        </p:txBody>
      </p:sp>
    </p:spTree>
    <p:extLst>
      <p:ext uri="{BB962C8B-B14F-4D97-AF65-F5344CB8AC3E}">
        <p14:creationId xmlns:p14="http://schemas.microsoft.com/office/powerpoint/2010/main" val="202265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uilding with a steeple on a hill&#10;&#10;Description automatically generated">
            <a:extLst>
              <a:ext uri="{FF2B5EF4-FFF2-40B4-BE49-F238E27FC236}">
                <a16:creationId xmlns:a16="http://schemas.microsoft.com/office/drawing/2014/main" id="{6FE489BA-364D-84F7-0026-1E07E6C0339D}"/>
              </a:ext>
            </a:extLst>
          </p:cNvPr>
          <p:cNvPicPr>
            <a:picLocks noChangeAspect="1"/>
          </p:cNvPicPr>
          <p:nvPr/>
        </p:nvPicPr>
        <p:blipFill rotWithShape="1">
          <a:blip r:embed="rId2">
            <a:alphaModFix amt="35000"/>
          </a:blip>
          <a:srcRect t="15778"/>
          <a:stretch/>
        </p:blipFill>
        <p:spPr>
          <a:xfrm>
            <a:off x="0" y="10"/>
            <a:ext cx="12198824" cy="6857990"/>
          </a:xfrm>
          <a:prstGeom prst="rect">
            <a:avLst/>
          </a:prstGeom>
        </p:spPr>
      </p:pic>
      <p:sp>
        <p:nvSpPr>
          <p:cNvPr id="7" name="TextBox 6">
            <a:extLst>
              <a:ext uri="{FF2B5EF4-FFF2-40B4-BE49-F238E27FC236}">
                <a16:creationId xmlns:a16="http://schemas.microsoft.com/office/drawing/2014/main" id="{6F33B125-788F-2924-EE76-793CDE0F1FB6}"/>
              </a:ext>
            </a:extLst>
          </p:cNvPr>
          <p:cNvSpPr txBox="1"/>
          <p:nvPr/>
        </p:nvSpPr>
        <p:spPr>
          <a:xfrm>
            <a:off x="3584479" y="2767280"/>
            <a:ext cx="5023042" cy="1323439"/>
          </a:xfrm>
          <a:prstGeom prst="rect">
            <a:avLst/>
          </a:prstGeom>
          <a:noFill/>
        </p:spPr>
        <p:txBody>
          <a:bodyPr wrap="none" rtlCol="0">
            <a:spAutoFit/>
          </a:bodyPr>
          <a:lstStyle/>
          <a:p>
            <a:pPr algn="ctr"/>
            <a:r>
              <a:rPr lang="en-US" sz="8000" b="1" u="sng" dirty="0">
                <a:latin typeface="Times New Roman" panose="02020603050405020304" pitchFamily="18" charset="0"/>
                <a:cs typeface="Times New Roman" panose="02020603050405020304" pitchFamily="18" charset="0"/>
              </a:rPr>
              <a:t>Thank You</a:t>
            </a:r>
          </a:p>
        </p:txBody>
      </p:sp>
      <p:pic>
        <p:nvPicPr>
          <p:cNvPr id="9" name="Picture 8" descr="A black background with orange and blue text&#10;&#10;Description automatically generated">
            <a:extLst>
              <a:ext uri="{FF2B5EF4-FFF2-40B4-BE49-F238E27FC236}">
                <a16:creationId xmlns:a16="http://schemas.microsoft.com/office/drawing/2014/main" id="{BE09FE31-65DC-A882-F43A-58E4BBE9DC9D}"/>
              </a:ext>
            </a:extLst>
          </p:cNvPr>
          <p:cNvPicPr>
            <a:picLocks noChangeAspect="1"/>
          </p:cNvPicPr>
          <p:nvPr/>
        </p:nvPicPr>
        <p:blipFill>
          <a:blip r:embed="rId3"/>
          <a:stretch>
            <a:fillRect/>
          </a:stretch>
        </p:blipFill>
        <p:spPr>
          <a:xfrm>
            <a:off x="9022031" y="126203"/>
            <a:ext cx="2965581" cy="876494"/>
          </a:xfrm>
          <a:prstGeom prst="rect">
            <a:avLst/>
          </a:prstGeom>
        </p:spPr>
      </p:pic>
    </p:spTree>
    <p:extLst>
      <p:ext uri="{BB962C8B-B14F-4D97-AF65-F5344CB8AC3E}">
        <p14:creationId xmlns:p14="http://schemas.microsoft.com/office/powerpoint/2010/main" val="210561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022031" y="126203"/>
            <a:ext cx="2965581" cy="876494"/>
          </a:xfrm>
          <a:prstGeom prst="rect">
            <a:avLst/>
          </a:prstGeom>
        </p:spPr>
      </p:pic>
      <p:sp>
        <p:nvSpPr>
          <p:cNvPr id="5" name="TextBox 4">
            <a:extLst>
              <a:ext uri="{FF2B5EF4-FFF2-40B4-BE49-F238E27FC236}">
                <a16:creationId xmlns:a16="http://schemas.microsoft.com/office/drawing/2014/main" id="{93BAF7CE-CC5D-B4DC-791A-828947FAD1F7}"/>
              </a:ext>
            </a:extLst>
          </p:cNvPr>
          <p:cNvSpPr txBox="1"/>
          <p:nvPr/>
        </p:nvSpPr>
        <p:spPr>
          <a:xfrm>
            <a:off x="204388" y="302840"/>
            <a:ext cx="3348578" cy="523220"/>
          </a:xfrm>
          <a:prstGeom prst="rect">
            <a:avLst/>
          </a:prstGeom>
          <a:noFill/>
        </p:spPr>
        <p:txBody>
          <a:bodyPr wrap="square" rtlCol="0">
            <a:spAutoFit/>
          </a:bodyPr>
          <a:lstStyle/>
          <a:p>
            <a:r>
              <a:rPr lang="en-US" sz="2800" b="1" u="sng" dirty="0">
                <a:latin typeface="Avenir Next Condensed" panose="020B0506020202020204" pitchFamily="34" charset="0"/>
              </a:rPr>
              <a:t>Part 1 : Visualization</a:t>
            </a:r>
          </a:p>
        </p:txBody>
      </p:sp>
      <p:pic>
        <p:nvPicPr>
          <p:cNvPr id="7" name="Picture 6" descr="A screenshot of a graph&#10;&#10;Description automatically generated">
            <a:extLst>
              <a:ext uri="{FF2B5EF4-FFF2-40B4-BE49-F238E27FC236}">
                <a16:creationId xmlns:a16="http://schemas.microsoft.com/office/drawing/2014/main" id="{C13CBC66-C22D-6E30-F788-A3F0265C84EB}"/>
              </a:ext>
            </a:extLst>
          </p:cNvPr>
          <p:cNvPicPr>
            <a:picLocks noChangeAspect="1"/>
          </p:cNvPicPr>
          <p:nvPr/>
        </p:nvPicPr>
        <p:blipFill>
          <a:blip r:embed="rId3"/>
          <a:stretch>
            <a:fillRect/>
          </a:stretch>
        </p:blipFill>
        <p:spPr>
          <a:xfrm>
            <a:off x="0" y="1002697"/>
            <a:ext cx="8856335" cy="5444836"/>
          </a:xfrm>
          <a:prstGeom prst="rect">
            <a:avLst/>
          </a:prstGeom>
        </p:spPr>
      </p:pic>
      <p:sp>
        <p:nvSpPr>
          <p:cNvPr id="8" name="TextBox 7">
            <a:extLst>
              <a:ext uri="{FF2B5EF4-FFF2-40B4-BE49-F238E27FC236}">
                <a16:creationId xmlns:a16="http://schemas.microsoft.com/office/drawing/2014/main" id="{89A46417-06BB-FF60-2E26-3A01D0B9649B}"/>
              </a:ext>
            </a:extLst>
          </p:cNvPr>
          <p:cNvSpPr txBox="1"/>
          <p:nvPr/>
        </p:nvSpPr>
        <p:spPr>
          <a:xfrm>
            <a:off x="9022031" y="1462957"/>
            <a:ext cx="2684501" cy="4524315"/>
          </a:xfrm>
          <a:prstGeom prst="rect">
            <a:avLst/>
          </a:prstGeom>
          <a:noFill/>
        </p:spPr>
        <p:txBody>
          <a:bodyPr wrap="square" rtlCol="0">
            <a:spAutoFit/>
          </a:bodyPr>
          <a:lstStyle/>
          <a:p>
            <a:r>
              <a:rPr lang="en-US" dirty="0"/>
              <a:t>In this scatterplot matrix, we observe a considerable amount of data variation. However, specifically on the time column we can notice a pattern where there is a distinct separation among the occurrences of death events. Specifically, with a shorter follow-up time, instances of death are more prominent, whereas the follow-up time extends, individuals tend to remain alive.</a:t>
            </a:r>
          </a:p>
        </p:txBody>
      </p:sp>
    </p:spTree>
    <p:extLst>
      <p:ext uri="{BB962C8B-B14F-4D97-AF65-F5344CB8AC3E}">
        <p14:creationId xmlns:p14="http://schemas.microsoft.com/office/powerpoint/2010/main" val="3123495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022031" y="126203"/>
            <a:ext cx="2965581" cy="876494"/>
          </a:xfrm>
          <a:prstGeom prst="rect">
            <a:avLst/>
          </a:prstGeom>
        </p:spPr>
      </p:pic>
      <p:pic>
        <p:nvPicPr>
          <p:cNvPr id="3" name="Picture 2" descr="A collage of graphs and diagrams&#10;&#10;Description automatically generated">
            <a:extLst>
              <a:ext uri="{FF2B5EF4-FFF2-40B4-BE49-F238E27FC236}">
                <a16:creationId xmlns:a16="http://schemas.microsoft.com/office/drawing/2014/main" id="{BDE8A437-8A47-6D80-1D53-AB56BD256BCE}"/>
              </a:ext>
            </a:extLst>
          </p:cNvPr>
          <p:cNvPicPr>
            <a:picLocks noChangeAspect="1"/>
          </p:cNvPicPr>
          <p:nvPr/>
        </p:nvPicPr>
        <p:blipFill>
          <a:blip r:embed="rId3"/>
          <a:stretch>
            <a:fillRect/>
          </a:stretch>
        </p:blipFill>
        <p:spPr>
          <a:xfrm>
            <a:off x="303068" y="1517650"/>
            <a:ext cx="6210300" cy="3822700"/>
          </a:xfrm>
          <a:prstGeom prst="rect">
            <a:avLst/>
          </a:prstGeom>
        </p:spPr>
      </p:pic>
      <mc:AlternateContent xmlns:mc="http://schemas.openxmlformats.org/markup-compatibility/2006">
        <mc:Choice xmlns:p14="http://schemas.microsoft.com/office/powerpoint/2010/main" Requires="p14">
          <p:contentPart p14:bwMode="auto" r:id="rId4">
            <p14:nvContentPartPr>
              <p14:cNvPr id="11" name="Ink 10">
                <a:extLst>
                  <a:ext uri="{FF2B5EF4-FFF2-40B4-BE49-F238E27FC236}">
                    <a16:creationId xmlns:a16="http://schemas.microsoft.com/office/drawing/2014/main" id="{D4859B0C-0612-7B20-05D8-A9F9BC7AD7C3}"/>
                  </a:ext>
                </a:extLst>
              </p14:cNvPr>
              <p14:cNvContentPartPr/>
              <p14:nvPr/>
            </p14:nvContentPartPr>
            <p14:xfrm>
              <a:off x="737967" y="4115400"/>
              <a:ext cx="1874520" cy="35640"/>
            </p14:xfrm>
          </p:contentPart>
        </mc:Choice>
        <mc:Fallback>
          <p:pic>
            <p:nvPicPr>
              <p:cNvPr id="11" name="Ink 10">
                <a:extLst>
                  <a:ext uri="{FF2B5EF4-FFF2-40B4-BE49-F238E27FC236}">
                    <a16:creationId xmlns:a16="http://schemas.microsoft.com/office/drawing/2014/main" id="{D4859B0C-0612-7B20-05D8-A9F9BC7AD7C3}"/>
                  </a:ext>
                </a:extLst>
              </p:cNvPr>
              <p:cNvPicPr/>
              <p:nvPr/>
            </p:nvPicPr>
            <p:blipFill>
              <a:blip r:embed="rId5"/>
              <a:stretch>
                <a:fillRect/>
              </a:stretch>
            </p:blipFill>
            <p:spPr>
              <a:xfrm>
                <a:off x="684327" y="4007760"/>
                <a:ext cx="198216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758546F6-C5C0-DB3D-AF95-60FF4BFC3C8B}"/>
                  </a:ext>
                </a:extLst>
              </p14:cNvPr>
              <p14:cNvContentPartPr/>
              <p14:nvPr/>
            </p14:nvContentPartPr>
            <p14:xfrm>
              <a:off x="574167" y="4077600"/>
              <a:ext cx="1998360" cy="1298880"/>
            </p14:xfrm>
          </p:contentPart>
        </mc:Choice>
        <mc:Fallback>
          <p:pic>
            <p:nvPicPr>
              <p:cNvPr id="13" name="Ink 12">
                <a:extLst>
                  <a:ext uri="{FF2B5EF4-FFF2-40B4-BE49-F238E27FC236}">
                    <a16:creationId xmlns:a16="http://schemas.microsoft.com/office/drawing/2014/main" id="{758546F6-C5C0-DB3D-AF95-60FF4BFC3C8B}"/>
                  </a:ext>
                </a:extLst>
              </p:cNvPr>
              <p:cNvPicPr/>
              <p:nvPr/>
            </p:nvPicPr>
            <p:blipFill>
              <a:blip r:embed="rId7"/>
              <a:stretch>
                <a:fillRect/>
              </a:stretch>
            </p:blipFill>
            <p:spPr>
              <a:xfrm>
                <a:off x="520527" y="3969600"/>
                <a:ext cx="2106000" cy="1514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23C6E92E-B089-552F-C0B9-19E7904B935A}"/>
                  </a:ext>
                </a:extLst>
              </p14:cNvPr>
              <p14:cNvContentPartPr/>
              <p14:nvPr/>
            </p14:nvContentPartPr>
            <p14:xfrm>
              <a:off x="577767" y="4382880"/>
              <a:ext cx="73800" cy="772920"/>
            </p14:xfrm>
          </p:contentPart>
        </mc:Choice>
        <mc:Fallback>
          <p:pic>
            <p:nvPicPr>
              <p:cNvPr id="16" name="Ink 15">
                <a:extLst>
                  <a:ext uri="{FF2B5EF4-FFF2-40B4-BE49-F238E27FC236}">
                    <a16:creationId xmlns:a16="http://schemas.microsoft.com/office/drawing/2014/main" id="{23C6E92E-B089-552F-C0B9-19E7904B935A}"/>
                  </a:ext>
                </a:extLst>
              </p:cNvPr>
              <p:cNvPicPr/>
              <p:nvPr/>
            </p:nvPicPr>
            <p:blipFill>
              <a:blip r:embed="rId9"/>
              <a:stretch>
                <a:fillRect/>
              </a:stretch>
            </p:blipFill>
            <p:spPr>
              <a:xfrm>
                <a:off x="523767" y="4274880"/>
                <a:ext cx="181440" cy="988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7" name="Ink 16">
                <a:extLst>
                  <a:ext uri="{FF2B5EF4-FFF2-40B4-BE49-F238E27FC236}">
                    <a16:creationId xmlns:a16="http://schemas.microsoft.com/office/drawing/2014/main" id="{7D7D5353-BB0A-8AD9-97A8-11CF54E03C63}"/>
                  </a:ext>
                </a:extLst>
              </p14:cNvPr>
              <p14:cNvContentPartPr/>
              <p14:nvPr/>
            </p14:nvContentPartPr>
            <p14:xfrm>
              <a:off x="833727" y="5294400"/>
              <a:ext cx="1088280" cy="69120"/>
            </p14:xfrm>
          </p:contentPart>
        </mc:Choice>
        <mc:Fallback>
          <p:pic>
            <p:nvPicPr>
              <p:cNvPr id="17" name="Ink 16">
                <a:extLst>
                  <a:ext uri="{FF2B5EF4-FFF2-40B4-BE49-F238E27FC236}">
                    <a16:creationId xmlns:a16="http://schemas.microsoft.com/office/drawing/2014/main" id="{7D7D5353-BB0A-8AD9-97A8-11CF54E03C63}"/>
                  </a:ext>
                </a:extLst>
              </p:cNvPr>
              <p:cNvPicPr/>
              <p:nvPr/>
            </p:nvPicPr>
            <p:blipFill>
              <a:blip r:embed="rId11"/>
              <a:stretch>
                <a:fillRect/>
              </a:stretch>
            </p:blipFill>
            <p:spPr>
              <a:xfrm>
                <a:off x="780087" y="5186400"/>
                <a:ext cx="119592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Ink 17">
                <a:extLst>
                  <a:ext uri="{FF2B5EF4-FFF2-40B4-BE49-F238E27FC236}">
                    <a16:creationId xmlns:a16="http://schemas.microsoft.com/office/drawing/2014/main" id="{70364BBD-CE49-0E80-659D-F57994501537}"/>
                  </a:ext>
                </a:extLst>
              </p14:cNvPr>
              <p14:cNvContentPartPr/>
              <p14:nvPr/>
            </p14:nvContentPartPr>
            <p14:xfrm>
              <a:off x="2503407" y="4200360"/>
              <a:ext cx="99360" cy="959760"/>
            </p14:xfrm>
          </p:contentPart>
        </mc:Choice>
        <mc:Fallback>
          <p:pic>
            <p:nvPicPr>
              <p:cNvPr id="18" name="Ink 17">
                <a:extLst>
                  <a:ext uri="{FF2B5EF4-FFF2-40B4-BE49-F238E27FC236}">
                    <a16:creationId xmlns:a16="http://schemas.microsoft.com/office/drawing/2014/main" id="{70364BBD-CE49-0E80-659D-F57994501537}"/>
                  </a:ext>
                </a:extLst>
              </p:cNvPr>
              <p:cNvPicPr/>
              <p:nvPr/>
            </p:nvPicPr>
            <p:blipFill>
              <a:blip r:embed="rId13"/>
              <a:stretch>
                <a:fillRect/>
              </a:stretch>
            </p:blipFill>
            <p:spPr>
              <a:xfrm>
                <a:off x="2449767" y="4092720"/>
                <a:ext cx="207000" cy="1175400"/>
              </a:xfrm>
              <a:prstGeom prst="rect">
                <a:avLst/>
              </a:prstGeom>
            </p:spPr>
          </p:pic>
        </mc:Fallback>
      </mc:AlternateContent>
      <p:sp>
        <p:nvSpPr>
          <p:cNvPr id="20" name="TextBox 19">
            <a:extLst>
              <a:ext uri="{FF2B5EF4-FFF2-40B4-BE49-F238E27FC236}">
                <a16:creationId xmlns:a16="http://schemas.microsoft.com/office/drawing/2014/main" id="{16F5D996-4D52-22EE-30D7-C07274F57282}"/>
              </a:ext>
            </a:extLst>
          </p:cNvPr>
          <p:cNvSpPr txBox="1"/>
          <p:nvPr/>
        </p:nvSpPr>
        <p:spPr>
          <a:xfrm>
            <a:off x="1908152" y="708160"/>
            <a:ext cx="3604256" cy="523220"/>
          </a:xfrm>
          <a:prstGeom prst="rect">
            <a:avLst/>
          </a:prstGeom>
          <a:noFill/>
        </p:spPr>
        <p:txBody>
          <a:bodyPr wrap="none" rtlCol="0">
            <a:spAutoFit/>
          </a:bodyPr>
          <a:lstStyle/>
          <a:p>
            <a:r>
              <a:rPr lang="en-US" sz="2800" b="1" u="sng" dirty="0">
                <a:latin typeface="Avenir Next Condensed" panose="020B0506020202020204" pitchFamily="34" charset="0"/>
              </a:rPr>
              <a:t>Age VS Ejection Fraction</a:t>
            </a:r>
          </a:p>
        </p:txBody>
      </p:sp>
      <p:sp>
        <p:nvSpPr>
          <p:cNvPr id="21" name="TextBox 20">
            <a:extLst>
              <a:ext uri="{FF2B5EF4-FFF2-40B4-BE49-F238E27FC236}">
                <a16:creationId xmlns:a16="http://schemas.microsoft.com/office/drawing/2014/main" id="{E4C3A288-5366-A0DA-863B-C8066707741F}"/>
              </a:ext>
            </a:extLst>
          </p:cNvPr>
          <p:cNvSpPr txBox="1"/>
          <p:nvPr/>
        </p:nvSpPr>
        <p:spPr>
          <a:xfrm>
            <a:off x="6636327" y="2723032"/>
            <a:ext cx="5351285" cy="1200329"/>
          </a:xfrm>
          <a:prstGeom prst="rect">
            <a:avLst/>
          </a:prstGeom>
          <a:noFill/>
        </p:spPr>
        <p:txBody>
          <a:bodyPr wrap="square" rtlCol="0">
            <a:spAutoFit/>
          </a:bodyPr>
          <a:lstStyle/>
          <a:p>
            <a:r>
              <a:rPr lang="en-US" dirty="0"/>
              <a:t>In this plot, we see that when Age and Ejection Fraction are low the individual tends to stay alive, whereas when both the factors increase, chances of death are higher.</a:t>
            </a:r>
          </a:p>
        </p:txBody>
      </p:sp>
    </p:spTree>
    <p:extLst>
      <p:ext uri="{BB962C8B-B14F-4D97-AF65-F5344CB8AC3E}">
        <p14:creationId xmlns:p14="http://schemas.microsoft.com/office/powerpoint/2010/main" val="2405458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022031" y="126203"/>
            <a:ext cx="2965581" cy="876494"/>
          </a:xfrm>
          <a:prstGeom prst="rect">
            <a:avLst/>
          </a:prstGeom>
        </p:spPr>
      </p:pic>
      <p:sp>
        <p:nvSpPr>
          <p:cNvPr id="7" name="TextBox 6">
            <a:extLst>
              <a:ext uri="{FF2B5EF4-FFF2-40B4-BE49-F238E27FC236}">
                <a16:creationId xmlns:a16="http://schemas.microsoft.com/office/drawing/2014/main" id="{B3B025CA-2FC9-0183-BD88-E2024CB7CB49}"/>
              </a:ext>
            </a:extLst>
          </p:cNvPr>
          <p:cNvSpPr txBox="1"/>
          <p:nvPr/>
        </p:nvSpPr>
        <p:spPr>
          <a:xfrm>
            <a:off x="1903956" y="741087"/>
            <a:ext cx="4235805" cy="523220"/>
          </a:xfrm>
          <a:prstGeom prst="rect">
            <a:avLst/>
          </a:prstGeom>
          <a:noFill/>
        </p:spPr>
        <p:txBody>
          <a:bodyPr wrap="square">
            <a:spAutoFit/>
          </a:bodyPr>
          <a:lstStyle/>
          <a:p>
            <a:r>
              <a:rPr lang="en-US" sz="2800" b="1" u="sng" dirty="0">
                <a:latin typeface="Avenir Next Condensed" panose="020B0506020202020204" pitchFamily="34" charset="0"/>
              </a:rPr>
              <a:t>Serum Creatinine VS Time</a:t>
            </a:r>
          </a:p>
        </p:txBody>
      </p:sp>
      <p:pic>
        <p:nvPicPr>
          <p:cNvPr id="15" name="Picture 14" descr="A collage of graphs and diagrams&#10;&#10;Description automatically generated">
            <a:extLst>
              <a:ext uri="{FF2B5EF4-FFF2-40B4-BE49-F238E27FC236}">
                <a16:creationId xmlns:a16="http://schemas.microsoft.com/office/drawing/2014/main" id="{3DF5AD17-C195-BD02-1838-5774D080E04C}"/>
              </a:ext>
            </a:extLst>
          </p:cNvPr>
          <p:cNvPicPr>
            <a:picLocks noChangeAspect="1"/>
          </p:cNvPicPr>
          <p:nvPr/>
        </p:nvPicPr>
        <p:blipFill>
          <a:blip r:embed="rId3"/>
          <a:stretch>
            <a:fillRect/>
          </a:stretch>
        </p:blipFill>
        <p:spPr>
          <a:xfrm>
            <a:off x="135659" y="1370410"/>
            <a:ext cx="7772400" cy="4746503"/>
          </a:xfrm>
          <a:prstGeom prst="rect">
            <a:avLst/>
          </a:prstGeom>
        </p:spPr>
      </p:pic>
      <mc:AlternateContent xmlns:mc="http://schemas.openxmlformats.org/markup-compatibility/2006">
        <mc:Choice xmlns:p14="http://schemas.microsoft.com/office/powerpoint/2010/main" Requires="p14">
          <p:contentPart p14:bwMode="auto" r:id="rId4">
            <p14:nvContentPartPr>
              <p14:cNvPr id="22" name="Ink 21">
                <a:extLst>
                  <a:ext uri="{FF2B5EF4-FFF2-40B4-BE49-F238E27FC236}">
                    <a16:creationId xmlns:a16="http://schemas.microsoft.com/office/drawing/2014/main" id="{3C3A4AB3-BB49-011C-F750-78504C52BCA6}"/>
                  </a:ext>
                </a:extLst>
              </p14:cNvPr>
              <p14:cNvContentPartPr/>
              <p14:nvPr/>
            </p14:nvContentPartPr>
            <p14:xfrm>
              <a:off x="5660607" y="2432760"/>
              <a:ext cx="1973880" cy="1219680"/>
            </p14:xfrm>
          </p:contentPart>
        </mc:Choice>
        <mc:Fallback>
          <p:pic>
            <p:nvPicPr>
              <p:cNvPr id="22" name="Ink 21">
                <a:extLst>
                  <a:ext uri="{FF2B5EF4-FFF2-40B4-BE49-F238E27FC236}">
                    <a16:creationId xmlns:a16="http://schemas.microsoft.com/office/drawing/2014/main" id="{3C3A4AB3-BB49-011C-F750-78504C52BCA6}"/>
                  </a:ext>
                </a:extLst>
              </p:cNvPr>
              <p:cNvPicPr/>
              <p:nvPr/>
            </p:nvPicPr>
            <p:blipFill>
              <a:blip r:embed="rId5"/>
              <a:stretch>
                <a:fillRect/>
              </a:stretch>
            </p:blipFill>
            <p:spPr>
              <a:xfrm>
                <a:off x="5606607" y="2324760"/>
                <a:ext cx="2081520" cy="1435320"/>
              </a:xfrm>
              <a:prstGeom prst="rect">
                <a:avLst/>
              </a:prstGeom>
            </p:spPr>
          </p:pic>
        </mc:Fallback>
      </mc:AlternateContent>
      <p:sp>
        <p:nvSpPr>
          <p:cNvPr id="24" name="TextBox 23">
            <a:extLst>
              <a:ext uri="{FF2B5EF4-FFF2-40B4-BE49-F238E27FC236}">
                <a16:creationId xmlns:a16="http://schemas.microsoft.com/office/drawing/2014/main" id="{880626B0-288E-DFDE-0253-995BA8D158F3}"/>
              </a:ext>
            </a:extLst>
          </p:cNvPr>
          <p:cNvSpPr txBox="1"/>
          <p:nvPr/>
        </p:nvSpPr>
        <p:spPr>
          <a:xfrm>
            <a:off x="7728582" y="2432760"/>
            <a:ext cx="4327759" cy="1754326"/>
          </a:xfrm>
          <a:prstGeom prst="rect">
            <a:avLst/>
          </a:prstGeom>
          <a:noFill/>
        </p:spPr>
        <p:txBody>
          <a:bodyPr wrap="square" rtlCol="0">
            <a:spAutoFit/>
          </a:bodyPr>
          <a:lstStyle/>
          <a:p>
            <a:r>
              <a:rPr lang="en-US" dirty="0"/>
              <a:t>In this plot, we observe that when the level of serum creatinine is low and the patient does not frequently follow up, then the chances of death are high. But, as the follow up increases, chances of being alive increases.</a:t>
            </a:r>
          </a:p>
        </p:txBody>
      </p:sp>
    </p:spTree>
    <p:extLst>
      <p:ext uri="{BB962C8B-B14F-4D97-AF65-F5344CB8AC3E}">
        <p14:creationId xmlns:p14="http://schemas.microsoft.com/office/powerpoint/2010/main" val="779438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022031" y="126203"/>
            <a:ext cx="2965581" cy="876494"/>
          </a:xfrm>
          <a:prstGeom prst="rect">
            <a:avLst/>
          </a:prstGeom>
        </p:spPr>
      </p:pic>
      <p:pic>
        <p:nvPicPr>
          <p:cNvPr id="3" name="Picture 2" descr="A graph showing a number of red and blue triangles&#10;&#10;Description automatically generated">
            <a:extLst>
              <a:ext uri="{FF2B5EF4-FFF2-40B4-BE49-F238E27FC236}">
                <a16:creationId xmlns:a16="http://schemas.microsoft.com/office/drawing/2014/main" id="{06CF5983-D68E-DBFD-3422-AB16C9264408}"/>
              </a:ext>
            </a:extLst>
          </p:cNvPr>
          <p:cNvPicPr>
            <a:picLocks noChangeAspect="1"/>
          </p:cNvPicPr>
          <p:nvPr/>
        </p:nvPicPr>
        <p:blipFill>
          <a:blip r:embed="rId3"/>
          <a:stretch>
            <a:fillRect/>
          </a:stretch>
        </p:blipFill>
        <p:spPr>
          <a:xfrm>
            <a:off x="0" y="1633412"/>
            <a:ext cx="5933209" cy="3926670"/>
          </a:xfrm>
          <a:prstGeom prst="rect">
            <a:avLst/>
          </a:prstGeom>
        </p:spPr>
      </p:pic>
      <p:pic>
        <p:nvPicPr>
          <p:cNvPr id="6" name="Picture 5" descr="A graph with red and blue dots&#10;&#10;Description automatically generated">
            <a:extLst>
              <a:ext uri="{FF2B5EF4-FFF2-40B4-BE49-F238E27FC236}">
                <a16:creationId xmlns:a16="http://schemas.microsoft.com/office/drawing/2014/main" id="{7C22FD8E-D8C3-B2A7-5827-283B66F160A4}"/>
              </a:ext>
            </a:extLst>
          </p:cNvPr>
          <p:cNvPicPr>
            <a:picLocks noChangeAspect="1"/>
          </p:cNvPicPr>
          <p:nvPr/>
        </p:nvPicPr>
        <p:blipFill>
          <a:blip r:embed="rId4"/>
          <a:stretch>
            <a:fillRect/>
          </a:stretch>
        </p:blipFill>
        <p:spPr>
          <a:xfrm>
            <a:off x="6081670" y="1465665"/>
            <a:ext cx="6110330" cy="3926670"/>
          </a:xfrm>
          <a:prstGeom prst="rect">
            <a:avLst/>
          </a:prstGeom>
        </p:spPr>
      </p:pic>
    </p:spTree>
    <p:extLst>
      <p:ext uri="{BB962C8B-B14F-4D97-AF65-F5344CB8AC3E}">
        <p14:creationId xmlns:p14="http://schemas.microsoft.com/office/powerpoint/2010/main" val="2575126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022031" y="126203"/>
            <a:ext cx="2965581" cy="876494"/>
          </a:xfrm>
          <a:prstGeom prst="rect">
            <a:avLst/>
          </a:prstGeom>
        </p:spPr>
      </p:pic>
      <p:sp>
        <p:nvSpPr>
          <p:cNvPr id="2" name="TextBox 1">
            <a:extLst>
              <a:ext uri="{FF2B5EF4-FFF2-40B4-BE49-F238E27FC236}">
                <a16:creationId xmlns:a16="http://schemas.microsoft.com/office/drawing/2014/main" id="{12FC39CA-C3A2-FA2D-77E4-BF924BEF2E77}"/>
              </a:ext>
            </a:extLst>
          </p:cNvPr>
          <p:cNvSpPr txBox="1"/>
          <p:nvPr/>
        </p:nvSpPr>
        <p:spPr>
          <a:xfrm>
            <a:off x="204388" y="302840"/>
            <a:ext cx="3348578" cy="523220"/>
          </a:xfrm>
          <a:prstGeom prst="rect">
            <a:avLst/>
          </a:prstGeom>
          <a:noFill/>
        </p:spPr>
        <p:txBody>
          <a:bodyPr wrap="square" rtlCol="0">
            <a:spAutoFit/>
          </a:bodyPr>
          <a:lstStyle/>
          <a:p>
            <a:r>
              <a:rPr lang="en-US" sz="2800" b="1" u="sng" dirty="0">
                <a:latin typeface="Avenir Next Condensed" panose="020B0506020202020204" pitchFamily="34" charset="0"/>
              </a:rPr>
              <a:t>Part 2 : </a:t>
            </a:r>
            <a:r>
              <a:rPr lang="en-US" sz="2800" b="1" u="sng" dirty="0" err="1">
                <a:latin typeface="Avenir Next Condensed" panose="020B0506020202020204" pitchFamily="34" charset="0"/>
              </a:rPr>
              <a:t>Perceptrons</a:t>
            </a:r>
            <a:endParaRPr lang="en-US" sz="2800" b="1" u="sng" dirty="0">
              <a:latin typeface="Avenir Next Condensed" panose="020B0506020202020204" pitchFamily="34" charset="0"/>
            </a:endParaRPr>
          </a:p>
        </p:txBody>
      </p:sp>
      <p:pic>
        <p:nvPicPr>
          <p:cNvPr id="8" name="Picture 7" descr="A close-up of a computer code&#10;&#10;Description automatically generated">
            <a:extLst>
              <a:ext uri="{FF2B5EF4-FFF2-40B4-BE49-F238E27FC236}">
                <a16:creationId xmlns:a16="http://schemas.microsoft.com/office/drawing/2014/main" id="{981EF2DA-292B-FEF5-CF4D-DCFD7FAF9DBC}"/>
              </a:ext>
            </a:extLst>
          </p:cNvPr>
          <p:cNvPicPr>
            <a:picLocks noChangeAspect="1"/>
          </p:cNvPicPr>
          <p:nvPr/>
        </p:nvPicPr>
        <p:blipFill>
          <a:blip r:embed="rId3"/>
          <a:stretch>
            <a:fillRect/>
          </a:stretch>
        </p:blipFill>
        <p:spPr>
          <a:xfrm>
            <a:off x="204388" y="1319068"/>
            <a:ext cx="7263160" cy="1627052"/>
          </a:xfrm>
          <a:prstGeom prst="rect">
            <a:avLst/>
          </a:prstGeom>
        </p:spPr>
      </p:pic>
      <p:sp>
        <p:nvSpPr>
          <p:cNvPr id="9" name="TextBox 8">
            <a:extLst>
              <a:ext uri="{FF2B5EF4-FFF2-40B4-BE49-F238E27FC236}">
                <a16:creationId xmlns:a16="http://schemas.microsoft.com/office/drawing/2014/main" id="{03A0C027-D7C8-FDF7-D56F-E102D41C308F}"/>
              </a:ext>
            </a:extLst>
          </p:cNvPr>
          <p:cNvSpPr txBox="1"/>
          <p:nvPr/>
        </p:nvSpPr>
        <p:spPr>
          <a:xfrm>
            <a:off x="8259619" y="1478406"/>
            <a:ext cx="2920947" cy="923330"/>
          </a:xfrm>
          <a:prstGeom prst="rect">
            <a:avLst/>
          </a:prstGeom>
          <a:noFill/>
        </p:spPr>
        <p:txBody>
          <a:bodyPr wrap="square" rtlCol="0">
            <a:spAutoFit/>
          </a:bodyPr>
          <a:lstStyle/>
          <a:p>
            <a:r>
              <a:rPr lang="en-US" dirty="0"/>
              <a:t>Age and Serum Sodium </a:t>
            </a:r>
          </a:p>
          <a:p>
            <a:endParaRPr lang="en-US" dirty="0"/>
          </a:p>
          <a:p>
            <a:r>
              <a:rPr lang="en-US" dirty="0"/>
              <a:t>Accuracy – 72%</a:t>
            </a:r>
          </a:p>
        </p:txBody>
      </p:sp>
      <p:pic>
        <p:nvPicPr>
          <p:cNvPr id="11" name="Picture 10" descr="A close-up of a computer code&#10;&#10;Description automatically generated">
            <a:extLst>
              <a:ext uri="{FF2B5EF4-FFF2-40B4-BE49-F238E27FC236}">
                <a16:creationId xmlns:a16="http://schemas.microsoft.com/office/drawing/2014/main" id="{03E7712E-DB81-F609-C11D-B61224F32768}"/>
              </a:ext>
            </a:extLst>
          </p:cNvPr>
          <p:cNvPicPr>
            <a:picLocks noChangeAspect="1"/>
          </p:cNvPicPr>
          <p:nvPr/>
        </p:nvPicPr>
        <p:blipFill>
          <a:blip r:embed="rId4"/>
          <a:stretch>
            <a:fillRect/>
          </a:stretch>
        </p:blipFill>
        <p:spPr>
          <a:xfrm>
            <a:off x="204388" y="3439128"/>
            <a:ext cx="7772400" cy="1627053"/>
          </a:xfrm>
          <a:prstGeom prst="rect">
            <a:avLst/>
          </a:prstGeom>
        </p:spPr>
      </p:pic>
      <p:sp>
        <p:nvSpPr>
          <p:cNvPr id="12" name="TextBox 11">
            <a:extLst>
              <a:ext uri="{FF2B5EF4-FFF2-40B4-BE49-F238E27FC236}">
                <a16:creationId xmlns:a16="http://schemas.microsoft.com/office/drawing/2014/main" id="{AE2FA1C9-A232-477C-7050-2D958D39A410}"/>
              </a:ext>
            </a:extLst>
          </p:cNvPr>
          <p:cNvSpPr txBox="1"/>
          <p:nvPr/>
        </p:nvSpPr>
        <p:spPr>
          <a:xfrm>
            <a:off x="8259618" y="3638845"/>
            <a:ext cx="2920947" cy="923330"/>
          </a:xfrm>
          <a:prstGeom prst="rect">
            <a:avLst/>
          </a:prstGeom>
          <a:noFill/>
        </p:spPr>
        <p:txBody>
          <a:bodyPr wrap="square" rtlCol="0">
            <a:spAutoFit/>
          </a:bodyPr>
          <a:lstStyle/>
          <a:p>
            <a:r>
              <a:rPr lang="en-US" dirty="0"/>
              <a:t>Age and Time</a:t>
            </a:r>
          </a:p>
          <a:p>
            <a:endParaRPr lang="en-US" dirty="0"/>
          </a:p>
          <a:p>
            <a:r>
              <a:rPr lang="en-US" dirty="0"/>
              <a:t>Accuracy – 78%</a:t>
            </a:r>
          </a:p>
        </p:txBody>
      </p:sp>
      <p:sp>
        <p:nvSpPr>
          <p:cNvPr id="13" name="TextBox 12">
            <a:extLst>
              <a:ext uri="{FF2B5EF4-FFF2-40B4-BE49-F238E27FC236}">
                <a16:creationId xmlns:a16="http://schemas.microsoft.com/office/drawing/2014/main" id="{E1161D69-07EC-414D-ADF9-EC0A8BC79C12}"/>
              </a:ext>
            </a:extLst>
          </p:cNvPr>
          <p:cNvSpPr txBox="1"/>
          <p:nvPr/>
        </p:nvSpPr>
        <p:spPr>
          <a:xfrm>
            <a:off x="429491" y="5375564"/>
            <a:ext cx="9290600" cy="646331"/>
          </a:xfrm>
          <a:prstGeom prst="rect">
            <a:avLst/>
          </a:prstGeom>
          <a:noFill/>
        </p:spPr>
        <p:txBody>
          <a:bodyPr wrap="square" rtlCol="0">
            <a:spAutoFit/>
          </a:bodyPr>
          <a:lstStyle/>
          <a:p>
            <a:r>
              <a:rPr lang="en-US" dirty="0"/>
              <a:t>From this model we can observe that Age and Time are better predictors for our model, so we should consider them for suture calculations. </a:t>
            </a:r>
          </a:p>
        </p:txBody>
      </p:sp>
    </p:spTree>
    <p:extLst>
      <p:ext uri="{BB962C8B-B14F-4D97-AF65-F5344CB8AC3E}">
        <p14:creationId xmlns:p14="http://schemas.microsoft.com/office/powerpoint/2010/main" val="1931375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022031" y="126203"/>
            <a:ext cx="2965581" cy="876494"/>
          </a:xfrm>
          <a:prstGeom prst="rect">
            <a:avLst/>
          </a:prstGeom>
        </p:spPr>
      </p:pic>
      <p:sp>
        <p:nvSpPr>
          <p:cNvPr id="2" name="TextBox 1">
            <a:extLst>
              <a:ext uri="{FF2B5EF4-FFF2-40B4-BE49-F238E27FC236}">
                <a16:creationId xmlns:a16="http://schemas.microsoft.com/office/drawing/2014/main" id="{12FC39CA-C3A2-FA2D-77E4-BF924BEF2E77}"/>
              </a:ext>
            </a:extLst>
          </p:cNvPr>
          <p:cNvSpPr txBox="1"/>
          <p:nvPr/>
        </p:nvSpPr>
        <p:spPr>
          <a:xfrm>
            <a:off x="204388" y="302840"/>
            <a:ext cx="3348578" cy="523220"/>
          </a:xfrm>
          <a:prstGeom prst="rect">
            <a:avLst/>
          </a:prstGeom>
          <a:noFill/>
        </p:spPr>
        <p:txBody>
          <a:bodyPr wrap="square" rtlCol="0">
            <a:spAutoFit/>
          </a:bodyPr>
          <a:lstStyle/>
          <a:p>
            <a:r>
              <a:rPr lang="en-US" sz="2800" b="1" u="sng" dirty="0">
                <a:latin typeface="Avenir Next Condensed" panose="020B0506020202020204" pitchFamily="34" charset="0"/>
              </a:rPr>
              <a:t>Part 2 : </a:t>
            </a:r>
            <a:r>
              <a:rPr lang="en-US" sz="2800" b="1" u="sng" dirty="0" err="1">
                <a:latin typeface="Avenir Next Condensed" panose="020B0506020202020204" pitchFamily="34" charset="0"/>
              </a:rPr>
              <a:t>Perceptrons</a:t>
            </a:r>
            <a:endParaRPr lang="en-US" sz="2800" b="1" u="sng" dirty="0">
              <a:latin typeface="Avenir Next Condensed" panose="020B0506020202020204" pitchFamily="34" charset="0"/>
            </a:endParaRPr>
          </a:p>
        </p:txBody>
      </p:sp>
      <p:pic>
        <p:nvPicPr>
          <p:cNvPr id="5" name="Picture 4" descr="A close-up of a computer code&#10;&#10;Description automatically generated">
            <a:extLst>
              <a:ext uri="{FF2B5EF4-FFF2-40B4-BE49-F238E27FC236}">
                <a16:creationId xmlns:a16="http://schemas.microsoft.com/office/drawing/2014/main" id="{C438683B-18F8-3A1C-557D-A432E5C076EE}"/>
              </a:ext>
            </a:extLst>
          </p:cNvPr>
          <p:cNvPicPr>
            <a:picLocks noChangeAspect="1"/>
          </p:cNvPicPr>
          <p:nvPr/>
        </p:nvPicPr>
        <p:blipFill>
          <a:blip r:embed="rId3"/>
          <a:stretch>
            <a:fillRect/>
          </a:stretch>
        </p:blipFill>
        <p:spPr>
          <a:xfrm>
            <a:off x="609022" y="1638300"/>
            <a:ext cx="7454900" cy="1790700"/>
          </a:xfrm>
          <a:prstGeom prst="rect">
            <a:avLst/>
          </a:prstGeom>
        </p:spPr>
      </p:pic>
      <p:sp>
        <p:nvSpPr>
          <p:cNvPr id="7" name="TextBox 6">
            <a:extLst>
              <a:ext uri="{FF2B5EF4-FFF2-40B4-BE49-F238E27FC236}">
                <a16:creationId xmlns:a16="http://schemas.microsoft.com/office/drawing/2014/main" id="{38453B72-4BF4-61C0-0A1C-8C106FA0553B}"/>
              </a:ext>
            </a:extLst>
          </p:cNvPr>
          <p:cNvSpPr txBox="1"/>
          <p:nvPr/>
        </p:nvSpPr>
        <p:spPr>
          <a:xfrm>
            <a:off x="8520545" y="1527464"/>
            <a:ext cx="3252355" cy="1200329"/>
          </a:xfrm>
          <a:prstGeom prst="rect">
            <a:avLst/>
          </a:prstGeom>
          <a:noFill/>
        </p:spPr>
        <p:txBody>
          <a:bodyPr wrap="square" rtlCol="0">
            <a:spAutoFit/>
          </a:bodyPr>
          <a:lstStyle/>
          <a:p>
            <a:r>
              <a:rPr lang="en-US" dirty="0"/>
              <a:t>Age and Ejection Fraction and Time</a:t>
            </a:r>
          </a:p>
          <a:p>
            <a:endParaRPr lang="en-US" dirty="0"/>
          </a:p>
          <a:p>
            <a:r>
              <a:rPr lang="en-US" dirty="0"/>
              <a:t>Accuracy – 72%</a:t>
            </a:r>
          </a:p>
        </p:txBody>
      </p:sp>
      <p:sp>
        <p:nvSpPr>
          <p:cNvPr id="14" name="TextBox 13">
            <a:extLst>
              <a:ext uri="{FF2B5EF4-FFF2-40B4-BE49-F238E27FC236}">
                <a16:creationId xmlns:a16="http://schemas.microsoft.com/office/drawing/2014/main" id="{37EA0194-BCCB-F7F2-5FA9-D5BE137676A4}"/>
              </a:ext>
            </a:extLst>
          </p:cNvPr>
          <p:cNvSpPr txBox="1"/>
          <p:nvPr/>
        </p:nvSpPr>
        <p:spPr>
          <a:xfrm>
            <a:off x="8520545" y="4090555"/>
            <a:ext cx="3252355" cy="1200329"/>
          </a:xfrm>
          <a:prstGeom prst="rect">
            <a:avLst/>
          </a:prstGeom>
          <a:noFill/>
        </p:spPr>
        <p:txBody>
          <a:bodyPr wrap="square" rtlCol="0">
            <a:spAutoFit/>
          </a:bodyPr>
          <a:lstStyle/>
          <a:p>
            <a:r>
              <a:rPr lang="en-US" dirty="0"/>
              <a:t>Age and Ejection Fraction and Platelets</a:t>
            </a:r>
          </a:p>
          <a:p>
            <a:endParaRPr lang="en-US" dirty="0"/>
          </a:p>
          <a:p>
            <a:r>
              <a:rPr lang="en-US" dirty="0"/>
              <a:t>Accuracy – 75.56%</a:t>
            </a:r>
          </a:p>
        </p:txBody>
      </p:sp>
      <p:pic>
        <p:nvPicPr>
          <p:cNvPr id="16" name="Picture 15" descr="A close-up of a computer code&#10;&#10;Description automatically generated">
            <a:extLst>
              <a:ext uri="{FF2B5EF4-FFF2-40B4-BE49-F238E27FC236}">
                <a16:creationId xmlns:a16="http://schemas.microsoft.com/office/drawing/2014/main" id="{9FCD82AD-BB07-0B9D-6A84-D836FDA46FCE}"/>
              </a:ext>
            </a:extLst>
          </p:cNvPr>
          <p:cNvPicPr>
            <a:picLocks noChangeAspect="1"/>
          </p:cNvPicPr>
          <p:nvPr/>
        </p:nvPicPr>
        <p:blipFill>
          <a:blip r:embed="rId4"/>
          <a:stretch>
            <a:fillRect/>
          </a:stretch>
        </p:blipFill>
        <p:spPr>
          <a:xfrm>
            <a:off x="609022" y="3939309"/>
            <a:ext cx="6057900" cy="1701800"/>
          </a:xfrm>
          <a:prstGeom prst="rect">
            <a:avLst/>
          </a:prstGeom>
        </p:spPr>
      </p:pic>
    </p:spTree>
    <p:extLst>
      <p:ext uri="{BB962C8B-B14F-4D97-AF65-F5344CB8AC3E}">
        <p14:creationId xmlns:p14="http://schemas.microsoft.com/office/powerpoint/2010/main" val="1351950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022031" y="126203"/>
            <a:ext cx="2965581" cy="876494"/>
          </a:xfrm>
          <a:prstGeom prst="rect">
            <a:avLst/>
          </a:prstGeom>
        </p:spPr>
      </p:pic>
      <p:sp>
        <p:nvSpPr>
          <p:cNvPr id="2" name="TextBox 1">
            <a:extLst>
              <a:ext uri="{FF2B5EF4-FFF2-40B4-BE49-F238E27FC236}">
                <a16:creationId xmlns:a16="http://schemas.microsoft.com/office/drawing/2014/main" id="{12FC39CA-C3A2-FA2D-77E4-BF924BEF2E77}"/>
              </a:ext>
            </a:extLst>
          </p:cNvPr>
          <p:cNvSpPr txBox="1"/>
          <p:nvPr/>
        </p:nvSpPr>
        <p:spPr>
          <a:xfrm>
            <a:off x="204388" y="302840"/>
            <a:ext cx="3348578" cy="954107"/>
          </a:xfrm>
          <a:prstGeom prst="rect">
            <a:avLst/>
          </a:prstGeom>
          <a:noFill/>
        </p:spPr>
        <p:txBody>
          <a:bodyPr wrap="square" rtlCol="0">
            <a:spAutoFit/>
          </a:bodyPr>
          <a:lstStyle/>
          <a:p>
            <a:r>
              <a:rPr lang="en-US" sz="2800" b="1" u="sng" dirty="0">
                <a:latin typeface="Avenir Next Condensed" panose="020B0506020202020204" pitchFamily="34" charset="0"/>
              </a:rPr>
              <a:t>Part 2 : </a:t>
            </a:r>
            <a:r>
              <a:rPr lang="en-US" sz="2800" b="1" u="sng" dirty="0" err="1">
                <a:latin typeface="Avenir Next Condensed" panose="020B0506020202020204" pitchFamily="34" charset="0"/>
              </a:rPr>
              <a:t>Perceptrons</a:t>
            </a:r>
            <a:r>
              <a:rPr lang="en-US" sz="2800" b="1" u="sng" dirty="0">
                <a:latin typeface="Avenir Next Condensed" panose="020B0506020202020204" pitchFamily="34" charset="0"/>
              </a:rPr>
              <a:t> Summary</a:t>
            </a:r>
          </a:p>
        </p:txBody>
      </p:sp>
      <p:sp>
        <p:nvSpPr>
          <p:cNvPr id="6" name="TextBox 5">
            <a:extLst>
              <a:ext uri="{FF2B5EF4-FFF2-40B4-BE49-F238E27FC236}">
                <a16:creationId xmlns:a16="http://schemas.microsoft.com/office/drawing/2014/main" id="{B64AAB42-BE2B-BB94-5A75-EF163AF1970F}"/>
              </a:ext>
            </a:extLst>
          </p:cNvPr>
          <p:cNvSpPr txBox="1"/>
          <p:nvPr/>
        </p:nvSpPr>
        <p:spPr>
          <a:xfrm>
            <a:off x="457200" y="2078182"/>
            <a:ext cx="9892145" cy="1477328"/>
          </a:xfrm>
          <a:prstGeom prst="rect">
            <a:avLst/>
          </a:prstGeom>
          <a:noFill/>
        </p:spPr>
        <p:txBody>
          <a:bodyPr wrap="square" rtlCol="0">
            <a:spAutoFit/>
          </a:bodyPr>
          <a:lstStyle/>
          <a:p>
            <a:r>
              <a:rPr lang="en-US" dirty="0"/>
              <a:t>When Perceptron is run with 2 variables, Age and Time were the better predictors with the accuracy of 78%. </a:t>
            </a:r>
          </a:p>
          <a:p>
            <a:endParaRPr lang="en-US" dirty="0"/>
          </a:p>
          <a:p>
            <a:r>
              <a:rPr lang="en-US" dirty="0"/>
              <a:t>When Perceptron is run with 3 variables, Age , Ejection Fraction and Platelets turned out to be the better predictors with the accuracy of 75.56%. </a:t>
            </a:r>
          </a:p>
        </p:txBody>
      </p:sp>
    </p:spTree>
    <p:extLst>
      <p:ext uri="{BB962C8B-B14F-4D97-AF65-F5344CB8AC3E}">
        <p14:creationId xmlns:p14="http://schemas.microsoft.com/office/powerpoint/2010/main" val="356045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background with orange and blue text&#10;&#10;Description automatically generated">
            <a:extLst>
              <a:ext uri="{FF2B5EF4-FFF2-40B4-BE49-F238E27FC236}">
                <a16:creationId xmlns:a16="http://schemas.microsoft.com/office/drawing/2014/main" id="{21701583-E8EB-1E83-228D-825B1B334DA6}"/>
              </a:ext>
            </a:extLst>
          </p:cNvPr>
          <p:cNvPicPr>
            <a:picLocks noChangeAspect="1"/>
          </p:cNvPicPr>
          <p:nvPr/>
        </p:nvPicPr>
        <p:blipFill>
          <a:blip r:embed="rId2"/>
          <a:stretch>
            <a:fillRect/>
          </a:stretch>
        </p:blipFill>
        <p:spPr>
          <a:xfrm>
            <a:off x="9022031" y="126203"/>
            <a:ext cx="2965581" cy="876494"/>
          </a:xfrm>
          <a:prstGeom prst="rect">
            <a:avLst/>
          </a:prstGeom>
        </p:spPr>
      </p:pic>
      <p:sp>
        <p:nvSpPr>
          <p:cNvPr id="2" name="TextBox 1">
            <a:extLst>
              <a:ext uri="{FF2B5EF4-FFF2-40B4-BE49-F238E27FC236}">
                <a16:creationId xmlns:a16="http://schemas.microsoft.com/office/drawing/2014/main" id="{12FC39CA-C3A2-FA2D-77E4-BF924BEF2E77}"/>
              </a:ext>
            </a:extLst>
          </p:cNvPr>
          <p:cNvSpPr txBox="1"/>
          <p:nvPr/>
        </p:nvSpPr>
        <p:spPr>
          <a:xfrm>
            <a:off x="204388" y="302840"/>
            <a:ext cx="4752076" cy="523220"/>
          </a:xfrm>
          <a:prstGeom prst="rect">
            <a:avLst/>
          </a:prstGeom>
          <a:noFill/>
        </p:spPr>
        <p:txBody>
          <a:bodyPr wrap="square" rtlCol="0">
            <a:spAutoFit/>
          </a:bodyPr>
          <a:lstStyle/>
          <a:p>
            <a:r>
              <a:rPr lang="en-US" sz="2800" b="1" u="sng" dirty="0">
                <a:latin typeface="Avenir Next Condensed" panose="020B0506020202020204" pitchFamily="34" charset="0"/>
              </a:rPr>
              <a:t>Part 3 : SVM Model (2 Variable)</a:t>
            </a:r>
          </a:p>
        </p:txBody>
      </p:sp>
      <p:pic>
        <p:nvPicPr>
          <p:cNvPr id="6" name="Picture 5" descr="A screenshot of a computer code&#10;&#10;Description automatically generated">
            <a:extLst>
              <a:ext uri="{FF2B5EF4-FFF2-40B4-BE49-F238E27FC236}">
                <a16:creationId xmlns:a16="http://schemas.microsoft.com/office/drawing/2014/main" id="{46AC9021-53BA-A398-BABF-652F5350D371}"/>
              </a:ext>
            </a:extLst>
          </p:cNvPr>
          <p:cNvPicPr>
            <a:picLocks noChangeAspect="1"/>
          </p:cNvPicPr>
          <p:nvPr/>
        </p:nvPicPr>
        <p:blipFill>
          <a:blip r:embed="rId3"/>
          <a:stretch>
            <a:fillRect/>
          </a:stretch>
        </p:blipFill>
        <p:spPr>
          <a:xfrm>
            <a:off x="204388" y="826060"/>
            <a:ext cx="6356756" cy="4078449"/>
          </a:xfrm>
          <a:prstGeom prst="rect">
            <a:avLst/>
          </a:prstGeom>
        </p:spPr>
      </p:pic>
      <p:pic>
        <p:nvPicPr>
          <p:cNvPr id="9" name="Picture 8">
            <a:extLst>
              <a:ext uri="{FF2B5EF4-FFF2-40B4-BE49-F238E27FC236}">
                <a16:creationId xmlns:a16="http://schemas.microsoft.com/office/drawing/2014/main" id="{4E8F929A-1F97-8B0C-8971-C94D25E4CA6F}"/>
              </a:ext>
            </a:extLst>
          </p:cNvPr>
          <p:cNvPicPr>
            <a:picLocks noChangeAspect="1"/>
          </p:cNvPicPr>
          <p:nvPr/>
        </p:nvPicPr>
        <p:blipFill>
          <a:blip r:embed="rId4"/>
          <a:stretch>
            <a:fillRect/>
          </a:stretch>
        </p:blipFill>
        <p:spPr>
          <a:xfrm>
            <a:off x="204388" y="4994823"/>
            <a:ext cx="7772400" cy="865811"/>
          </a:xfrm>
          <a:prstGeom prst="rect">
            <a:avLst/>
          </a:prstGeom>
        </p:spPr>
      </p:pic>
      <p:sp>
        <p:nvSpPr>
          <p:cNvPr id="11" name="TextBox 10">
            <a:extLst>
              <a:ext uri="{FF2B5EF4-FFF2-40B4-BE49-F238E27FC236}">
                <a16:creationId xmlns:a16="http://schemas.microsoft.com/office/drawing/2014/main" id="{947BD157-39A1-D04D-1EEF-BB182379FFD1}"/>
              </a:ext>
            </a:extLst>
          </p:cNvPr>
          <p:cNvSpPr txBox="1"/>
          <p:nvPr/>
        </p:nvSpPr>
        <p:spPr>
          <a:xfrm>
            <a:off x="8137583" y="5808467"/>
            <a:ext cx="3850028" cy="923330"/>
          </a:xfrm>
          <a:prstGeom prst="rect">
            <a:avLst/>
          </a:prstGeom>
          <a:noFill/>
        </p:spPr>
        <p:txBody>
          <a:bodyPr wrap="none" rtlCol="0">
            <a:spAutoFit/>
          </a:bodyPr>
          <a:lstStyle/>
          <a:p>
            <a:r>
              <a:rPr lang="en-US" dirty="0"/>
              <a:t>Death Event VS Age and Serum Sodium</a:t>
            </a:r>
          </a:p>
          <a:p>
            <a:endParaRPr lang="en-US" dirty="0"/>
          </a:p>
          <a:p>
            <a:r>
              <a:rPr lang="en-US" dirty="0"/>
              <a:t>Accuracy – 72.22%</a:t>
            </a:r>
          </a:p>
        </p:txBody>
      </p:sp>
      <p:pic>
        <p:nvPicPr>
          <p:cNvPr id="13" name="Picture 12" descr="A diagram of a number of different colored squares&#10;&#10;Description automatically generated with medium confidence">
            <a:extLst>
              <a:ext uri="{FF2B5EF4-FFF2-40B4-BE49-F238E27FC236}">
                <a16:creationId xmlns:a16="http://schemas.microsoft.com/office/drawing/2014/main" id="{3BCAE97A-6EDC-4E8D-0EA5-D2A63E853B1E}"/>
              </a:ext>
            </a:extLst>
          </p:cNvPr>
          <p:cNvPicPr>
            <a:picLocks noChangeAspect="1"/>
          </p:cNvPicPr>
          <p:nvPr/>
        </p:nvPicPr>
        <p:blipFill>
          <a:blip r:embed="rId5"/>
          <a:stretch>
            <a:fillRect/>
          </a:stretch>
        </p:blipFill>
        <p:spPr>
          <a:xfrm>
            <a:off x="7240140" y="997366"/>
            <a:ext cx="4357229" cy="4078449"/>
          </a:xfrm>
          <a:prstGeom prst="rect">
            <a:avLst/>
          </a:prstGeom>
        </p:spPr>
      </p:pic>
    </p:spTree>
    <p:extLst>
      <p:ext uri="{BB962C8B-B14F-4D97-AF65-F5344CB8AC3E}">
        <p14:creationId xmlns:p14="http://schemas.microsoft.com/office/powerpoint/2010/main" val="3033629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574</Words>
  <Application>Microsoft Macintosh PowerPoint</Application>
  <PresentationFormat>Widescreen</PresentationFormat>
  <Paragraphs>61</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Avenir Next Condensed</vt:lpstr>
      <vt:lpstr>Calibri</vt:lpstr>
      <vt:lpstr>Calibri Light</vt:lpstr>
      <vt:lpstr>Copperplate Gothic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Prasun Abhishek Sanjay Kumar Singh</dc:creator>
  <cp:lastModifiedBy>Prasun Abhishek Sanjay Kumar Singh</cp:lastModifiedBy>
  <cp:revision>1</cp:revision>
  <dcterms:created xsi:type="dcterms:W3CDTF">2023-10-02T18:17:35Z</dcterms:created>
  <dcterms:modified xsi:type="dcterms:W3CDTF">2023-10-02T20:37:24Z</dcterms:modified>
</cp:coreProperties>
</file>